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04" r:id="rId1"/>
  </p:sldMasterIdLst>
  <p:notesMasterIdLst>
    <p:notesMasterId r:id="rId24"/>
  </p:notesMasterIdLst>
  <p:handoutMasterIdLst>
    <p:handoutMasterId r:id="rId25"/>
  </p:handoutMasterIdLst>
  <p:sldIdLst>
    <p:sldId id="568" r:id="rId2"/>
    <p:sldId id="572" r:id="rId3"/>
    <p:sldId id="573" r:id="rId4"/>
    <p:sldId id="575" r:id="rId5"/>
    <p:sldId id="576" r:id="rId6"/>
    <p:sldId id="577" r:id="rId7"/>
    <p:sldId id="578" r:id="rId8"/>
    <p:sldId id="579" r:id="rId9"/>
    <p:sldId id="580" r:id="rId10"/>
    <p:sldId id="581" r:id="rId11"/>
    <p:sldId id="582" r:id="rId12"/>
    <p:sldId id="583" r:id="rId13"/>
    <p:sldId id="584" r:id="rId14"/>
    <p:sldId id="585" r:id="rId15"/>
    <p:sldId id="587" r:id="rId16"/>
    <p:sldId id="588" r:id="rId17"/>
    <p:sldId id="589" r:id="rId18"/>
    <p:sldId id="590" r:id="rId19"/>
    <p:sldId id="592" r:id="rId20"/>
    <p:sldId id="596" r:id="rId21"/>
    <p:sldId id="594" r:id="rId22"/>
    <p:sldId id="595" r:id="rId23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E8E8"/>
    <a:srgbClr val="B9B8BB"/>
    <a:srgbClr val="87898B"/>
    <a:srgbClr val="000000"/>
    <a:srgbClr val="822980"/>
    <a:srgbClr val="B9B9BB"/>
    <a:srgbClr val="B6B8BB"/>
    <a:srgbClr val="CCCCCC"/>
    <a:srgbClr val="999999"/>
    <a:srgbClr val="66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073A0DAA-6AF3-43AB-8588-CEC1D06C72B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246" autoAdjust="0"/>
    <p:restoredTop sz="97497" autoAdjust="0"/>
  </p:normalViewPr>
  <p:slideViewPr>
    <p:cSldViewPr snapToObjects="1">
      <p:cViewPr>
        <p:scale>
          <a:sx n="105" d="100"/>
          <a:sy n="105" d="100"/>
        </p:scale>
        <p:origin x="-84" y="-702"/>
      </p:cViewPr>
      <p:guideLst>
        <p:guide orient="horz" pos="3083"/>
        <p:guide orient="horz" pos="1197"/>
        <p:guide orient="horz" pos="893"/>
        <p:guide orient="horz" pos="384"/>
        <p:guide orient="horz" pos="1671"/>
        <p:guide orient="horz" pos="2236"/>
        <p:guide orient="horz" pos="146"/>
        <p:guide orient="horz" pos="2443"/>
        <p:guide orient="horz" pos="757"/>
        <p:guide pos="1789"/>
        <p:guide pos="2691"/>
        <p:guide pos="202"/>
        <p:guide pos="5322"/>
        <p:guide pos="5556"/>
        <p:guide pos="2878"/>
        <p:guide pos="3555"/>
        <p:guide pos="1965"/>
        <p:guide pos="3723"/>
      </p:guideLst>
    </p:cSldViewPr>
  </p:slideViewPr>
  <p:outlineViewPr>
    <p:cViewPr>
      <p:scale>
        <a:sx n="33" d="100"/>
        <a:sy n="33" d="100"/>
      </p:scale>
      <p:origin x="0" y="1984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notesViewPr>
    <p:cSldViewPr snapToGrid="0" snapToObjects="1" showGuides="1">
      <p:cViewPr varScale="1">
        <p:scale>
          <a:sx n="117" d="100"/>
          <a:sy n="117" d="100"/>
        </p:scale>
        <p:origin x="-4024" y="-11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HP Simplified"/>
              <a:cs typeface="HP Simplified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678B55-319B-2D4F-AE49-6C1B6E1A4DDA}" type="datetimeFigureOut">
              <a:rPr lang="en-US" smtClean="0">
                <a:latin typeface="HP Simplified"/>
                <a:cs typeface="HP Simplified"/>
              </a:rPr>
              <a:pPr/>
              <a:t>12/4/2013</a:t>
            </a:fld>
            <a:endParaRPr lang="en-GB" dirty="0">
              <a:latin typeface="HP Simplified"/>
              <a:cs typeface="HP Simplified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HP Simplified"/>
              <a:cs typeface="HP Simplified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B27340-60F0-7D46-BC5B-91B08A318A82}" type="slidenum">
              <a:rPr lang="en-GB" smtClean="0">
                <a:latin typeface="HP Simplified"/>
                <a:cs typeface="HP Simplified"/>
              </a:rPr>
              <a:pPr/>
              <a:t>‹#›</a:t>
            </a:fld>
            <a:endParaRPr lang="en-GB" dirty="0">
              <a:latin typeface="HP Simplified"/>
              <a:cs typeface="HP Simplified"/>
            </a:endParaRPr>
          </a:p>
        </p:txBody>
      </p:sp>
    </p:spTree>
    <p:extLst>
      <p:ext uri="{BB962C8B-B14F-4D97-AF65-F5344CB8AC3E}">
        <p14:creationId xmlns:p14="http://schemas.microsoft.com/office/powerpoint/2010/main" val="4932174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HP Simplified"/>
                <a:cs typeface="HP Simplified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HP Simplified"/>
                <a:cs typeface="HP Simplified"/>
              </a:defRPr>
            </a:lvl1pPr>
          </a:lstStyle>
          <a:p>
            <a:fld id="{2D9CAF8C-0805-8440-B43D-DCCAAA4D80CE}" type="datetimeFigureOut">
              <a:rPr lang="en-US" smtClean="0"/>
              <a:pPr/>
              <a:t>12/4/2013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HP Simplified"/>
                <a:cs typeface="HP Simplified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HP Simplified"/>
                <a:cs typeface="HP Simplified"/>
              </a:defRPr>
            </a:lvl1pPr>
          </a:lstStyle>
          <a:p>
            <a:fld id="{22A853E8-D85F-5D49-95D2-E1D96ABFE2B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807980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HP Simplified"/>
        <a:ea typeface="+mn-ea"/>
        <a:cs typeface="HP Simplified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HP Simplified"/>
        <a:ea typeface="+mn-ea"/>
        <a:cs typeface="HP Simplified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HP Simplified"/>
        <a:ea typeface="+mn-ea"/>
        <a:cs typeface="HP Simplified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HP Simplified"/>
        <a:ea typeface="+mn-ea"/>
        <a:cs typeface="HP Simplified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HP Simplified"/>
        <a:ea typeface="+mn-ea"/>
        <a:cs typeface="HP Simplified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A853E8-D85F-5D49-95D2-E1D96ABFE2B9}" type="slidenum">
              <a:rPr lang="en-GB" smtClean="0"/>
              <a:pPr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25097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White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ctrTitle" hasCustomPrompt="1"/>
          </p:nvPr>
        </p:nvSpPr>
        <p:spPr bwMode="black">
          <a:xfrm>
            <a:off x="329184" y="2036820"/>
            <a:ext cx="6858000" cy="1206484"/>
          </a:xfrm>
        </p:spPr>
        <p:txBody>
          <a:bodyPr anchor="b"/>
          <a:lstStyle>
            <a:lvl1pPr>
              <a:lnSpc>
                <a:spcPct val="90000"/>
              </a:lnSpc>
              <a:defRPr sz="4600" spc="-100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Click to edit master </a:t>
            </a:r>
            <a:br>
              <a:rPr lang="en-US" dirty="0" smtClean="0"/>
            </a:br>
            <a:r>
              <a:rPr lang="en-US" dirty="0" smtClean="0"/>
              <a:t>title style</a:t>
            </a:r>
            <a:endParaRPr lang="en-US" dirty="0"/>
          </a:p>
        </p:txBody>
      </p:sp>
      <p:sp>
        <p:nvSpPr>
          <p:cNvPr id="9" name="Subtitle 2"/>
          <p:cNvSpPr>
            <a:spLocks noGrp="1"/>
          </p:cNvSpPr>
          <p:nvPr>
            <p:ph type="subTitle" idx="1" hasCustomPrompt="1"/>
          </p:nvPr>
        </p:nvSpPr>
        <p:spPr bwMode="black">
          <a:xfrm>
            <a:off x="329184" y="3316628"/>
            <a:ext cx="6858000" cy="914400"/>
          </a:xfrm>
        </p:spPr>
        <p:txBody>
          <a:bodyPr/>
          <a:lstStyle>
            <a:lvl1pPr marL="0" indent="0" algn="l">
              <a:buNone/>
              <a:defRPr b="0">
                <a:solidFill>
                  <a:srgbClr val="0000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2" name="Picture 1" descr="HP_Blue_RGB_150_LG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9440" y="365760"/>
            <a:ext cx="1883664" cy="1883664"/>
          </a:xfrm>
          <a:prstGeom prst="rect">
            <a:avLst/>
          </a:prstGeom>
        </p:spPr>
      </p:pic>
      <p:sp>
        <p:nvSpPr>
          <p:cNvPr id="6" name="TextBox 5"/>
          <p:cNvSpPr txBox="1"/>
          <p:nvPr userDrawn="1"/>
        </p:nvSpPr>
        <p:spPr>
          <a:xfrm>
            <a:off x="329184" y="4758803"/>
            <a:ext cx="8012545" cy="228600"/>
          </a:xfrm>
          <a:prstGeom prst="rect">
            <a:avLst/>
          </a:prstGeom>
          <a:noFill/>
        </p:spPr>
        <p:txBody>
          <a:bodyPr wrap="square" lIns="0" rtlCol="0">
            <a:noAutofit/>
          </a:bodyPr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00" b="0" i="0" dirty="0" smtClean="0">
                <a:solidFill>
                  <a:srgbClr val="B9B8BB"/>
                </a:solidFill>
                <a:latin typeface="HP Simplified"/>
                <a:cs typeface="HP Simplified"/>
              </a:rPr>
              <a:t>© Copyright 2013 Hewlett-Packard Development Company, L.P. </a:t>
            </a:r>
            <a:r>
              <a:rPr lang="en-US" sz="700" b="0" i="0" baseline="0" dirty="0" smtClean="0">
                <a:solidFill>
                  <a:srgbClr val="B9B8BB"/>
                </a:solidFill>
                <a:latin typeface="HP Simplified"/>
                <a:cs typeface="HP Simplified"/>
              </a:rPr>
              <a:t> </a:t>
            </a:r>
            <a:r>
              <a:rPr lang="en-US" sz="700" b="0" i="0" dirty="0" smtClean="0">
                <a:solidFill>
                  <a:srgbClr val="B9B8BB"/>
                </a:solidFill>
                <a:latin typeface="HP Simplified"/>
                <a:cs typeface="HP Simplified"/>
              </a:rPr>
              <a:t>The information contained herein is subject to change without notice.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ue title slide 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ctrTitle" hasCustomPrompt="1"/>
          </p:nvPr>
        </p:nvSpPr>
        <p:spPr bwMode="black">
          <a:xfrm>
            <a:off x="329184" y="2036820"/>
            <a:ext cx="6858000" cy="1206484"/>
          </a:xfrm>
        </p:spPr>
        <p:txBody>
          <a:bodyPr anchor="b"/>
          <a:lstStyle>
            <a:lvl1pPr>
              <a:lnSpc>
                <a:spcPct val="90000"/>
              </a:lnSpc>
              <a:defRPr sz="4600" spc="-1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</a:t>
            </a:r>
            <a:br>
              <a:rPr lang="en-US" dirty="0" smtClean="0"/>
            </a:br>
            <a:r>
              <a:rPr lang="en-US" dirty="0" smtClean="0"/>
              <a:t>title style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 bwMode="black">
          <a:xfrm>
            <a:off x="329184" y="3316628"/>
            <a:ext cx="6858000" cy="914400"/>
          </a:xfrm>
        </p:spPr>
        <p:txBody>
          <a:bodyPr/>
          <a:lstStyle>
            <a:lvl1pPr marL="0" indent="0" algn="l">
              <a:buNone/>
              <a:defRPr b="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2" name="Picture 1" descr="HP_White_RGB_150_LG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9440" y="365760"/>
            <a:ext cx="1883664" cy="1883664"/>
          </a:xfrm>
          <a:prstGeom prst="rect">
            <a:avLst/>
          </a:prstGeom>
        </p:spPr>
      </p:pic>
      <p:sp>
        <p:nvSpPr>
          <p:cNvPr id="6" name="TextBox 5"/>
          <p:cNvSpPr txBox="1"/>
          <p:nvPr userDrawn="1"/>
        </p:nvSpPr>
        <p:spPr>
          <a:xfrm>
            <a:off x="329184" y="4758803"/>
            <a:ext cx="8012545" cy="228600"/>
          </a:xfrm>
          <a:prstGeom prst="rect">
            <a:avLst/>
          </a:prstGeom>
          <a:noFill/>
        </p:spPr>
        <p:txBody>
          <a:bodyPr wrap="square" lIns="0" rtlCol="0">
            <a:noAutofit/>
          </a:bodyPr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00" b="0" i="0" dirty="0" smtClean="0">
                <a:solidFill>
                  <a:schemeClr val="bg1"/>
                </a:solidFill>
                <a:latin typeface="HP Simplified"/>
                <a:cs typeface="HP Simplified"/>
              </a:rPr>
              <a:t>© Copyright 2013 Hewlett-Packard Development Company, L.P. </a:t>
            </a:r>
            <a:r>
              <a:rPr lang="en-US" sz="700" b="0" i="0" baseline="0" dirty="0" smtClean="0">
                <a:solidFill>
                  <a:schemeClr val="bg1"/>
                </a:solidFill>
                <a:latin typeface="HP Simplified"/>
                <a:cs typeface="HP Simplified"/>
              </a:rPr>
              <a:t> </a:t>
            </a:r>
            <a:r>
              <a:rPr lang="en-US" sz="700" b="0" i="0" dirty="0" smtClean="0">
                <a:solidFill>
                  <a:schemeClr val="bg1"/>
                </a:solidFill>
                <a:latin typeface="HP Simplified"/>
                <a:cs typeface="HP Simplified"/>
              </a:rPr>
              <a:t>The information contained herein is subject to change without notice.</a:t>
            </a:r>
          </a:p>
        </p:txBody>
      </p:sp>
    </p:spTree>
    <p:extLst>
      <p:ext uri="{BB962C8B-B14F-4D97-AF65-F5344CB8AC3E}">
        <p14:creationId xmlns:p14="http://schemas.microsoft.com/office/powerpoint/2010/main" val="22767557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White divi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P_Blue_RGB_150_SM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3920" y="4535424"/>
            <a:ext cx="365760" cy="365760"/>
          </a:xfrm>
          <a:prstGeom prst="rect">
            <a:avLst/>
          </a:prstGeom>
        </p:spPr>
      </p:pic>
      <p:sp>
        <p:nvSpPr>
          <p:cNvPr id="16" name="Title 1"/>
          <p:cNvSpPr>
            <a:spLocks noGrp="1"/>
          </p:cNvSpPr>
          <p:nvPr>
            <p:ph type="ctrTitle" hasCustomPrompt="1"/>
          </p:nvPr>
        </p:nvSpPr>
        <p:spPr bwMode="black">
          <a:xfrm>
            <a:off x="329184" y="237744"/>
            <a:ext cx="7222352" cy="2006703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>
            <a:lvl1pPr algn="l">
              <a:lnSpc>
                <a:spcPct val="90000"/>
              </a:lnSpc>
              <a:defRPr sz="4000" b="1" i="0" spc="-100">
                <a:solidFill>
                  <a:schemeClr val="tx1"/>
                </a:solidFill>
                <a:latin typeface="HP Simplified" pitchFamily="34" charset="0"/>
                <a:cs typeface="HP Simplified" pitchFamily="34" charset="0"/>
              </a:defRPr>
            </a:lvl1pPr>
          </a:lstStyle>
          <a:p>
            <a:r>
              <a:rPr lang="en-US" noProof="0" dirty="0" smtClean="0"/>
              <a:t>Click to edit </a:t>
            </a:r>
            <a:br>
              <a:rPr lang="en-US" noProof="0" dirty="0" smtClean="0"/>
            </a:br>
            <a:r>
              <a:rPr lang="en-US" noProof="0" dirty="0" smtClean="0"/>
              <a:t>master </a:t>
            </a:r>
            <a:br>
              <a:rPr lang="en-US" noProof="0" dirty="0" smtClean="0"/>
            </a:br>
            <a:r>
              <a:rPr lang="en-US" noProof="0" dirty="0" smtClean="0"/>
              <a:t>title style</a:t>
            </a:r>
            <a:endParaRPr lang="en-US" noProof="0" dirty="0"/>
          </a:p>
        </p:txBody>
      </p:sp>
      <p:sp>
        <p:nvSpPr>
          <p:cNvPr id="6" name="TextBox 5"/>
          <p:cNvSpPr txBox="1"/>
          <p:nvPr userDrawn="1"/>
        </p:nvSpPr>
        <p:spPr>
          <a:xfrm>
            <a:off x="329184" y="4758803"/>
            <a:ext cx="8012545" cy="228600"/>
          </a:xfrm>
          <a:prstGeom prst="rect">
            <a:avLst/>
          </a:prstGeom>
          <a:noFill/>
        </p:spPr>
        <p:txBody>
          <a:bodyPr wrap="square" lIns="0" rtlCol="0">
            <a:noAutofit/>
          </a:bodyPr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00" b="0" i="0" dirty="0" smtClean="0">
                <a:solidFill>
                  <a:schemeClr val="accent5"/>
                </a:solidFill>
                <a:latin typeface="HP Simplified"/>
                <a:cs typeface="HP Simplified"/>
              </a:rPr>
              <a:t>© Copyright 2013 Hewlett-Packard Development Company, L.P. </a:t>
            </a:r>
            <a:r>
              <a:rPr lang="en-US" sz="700" b="0" i="0" baseline="0" dirty="0" smtClean="0">
                <a:solidFill>
                  <a:schemeClr val="accent5"/>
                </a:solidFill>
                <a:latin typeface="HP Simplified"/>
                <a:cs typeface="HP Simplified"/>
              </a:rPr>
              <a:t> </a:t>
            </a:r>
            <a:r>
              <a:rPr lang="en-US" sz="700" b="0" i="0" dirty="0" smtClean="0">
                <a:solidFill>
                  <a:schemeClr val="accent5"/>
                </a:solidFill>
                <a:latin typeface="HP Simplified"/>
                <a:cs typeface="HP Simplified"/>
              </a:rPr>
              <a:t>The information contained herein is subject to change without notice.</a:t>
            </a:r>
          </a:p>
        </p:txBody>
      </p:sp>
    </p:spTree>
    <p:extLst>
      <p:ext uri="{BB962C8B-B14F-4D97-AF65-F5344CB8AC3E}">
        <p14:creationId xmlns:p14="http://schemas.microsoft.com/office/powerpoint/2010/main" val="35747905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ue quote slide with subtitl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/>
          <p:cNvSpPr>
            <a:spLocks noGrp="1"/>
          </p:cNvSpPr>
          <p:nvPr>
            <p:ph type="ctrTitle" hasCustomPrompt="1"/>
          </p:nvPr>
        </p:nvSpPr>
        <p:spPr bwMode="black">
          <a:xfrm>
            <a:off x="329184" y="240919"/>
            <a:ext cx="7222352" cy="2006703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>
            <a:lvl1pPr algn="l" defTabSz="45720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None/>
              <a:defRPr lang="en-US" sz="4000" b="1" i="0" kern="1200" spc="-100" noProof="0" dirty="0">
                <a:solidFill>
                  <a:schemeClr val="bg1"/>
                </a:solidFill>
                <a:latin typeface="HP Simplified" pitchFamily="34" charset="0"/>
                <a:ea typeface="+mj-ea"/>
                <a:cs typeface="HP Simplified" pitchFamily="34" charset="0"/>
              </a:defRPr>
            </a:lvl1pPr>
          </a:lstStyle>
          <a:p>
            <a:r>
              <a:rPr lang="en-US" noProof="0" dirty="0" smtClean="0"/>
              <a:t>Click to edit </a:t>
            </a:r>
            <a:br>
              <a:rPr lang="en-US" noProof="0" dirty="0" smtClean="0"/>
            </a:br>
            <a:r>
              <a:rPr lang="en-US" noProof="0" dirty="0" smtClean="0"/>
              <a:t>master </a:t>
            </a:r>
            <a:br>
              <a:rPr lang="en-US" noProof="0" dirty="0" smtClean="0"/>
            </a:br>
            <a:r>
              <a:rPr lang="en-US" noProof="0" dirty="0" smtClean="0"/>
              <a:t>title style</a:t>
            </a:r>
            <a:endParaRPr lang="en-US" noProof="0" dirty="0"/>
          </a:p>
        </p:txBody>
      </p:sp>
      <p:pic>
        <p:nvPicPr>
          <p:cNvPr id="7" name="Picture 6" descr="HP_White_RGB_150_SM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214" y="4535424"/>
            <a:ext cx="365736" cy="365736"/>
          </a:xfrm>
          <a:prstGeom prst="rect">
            <a:avLst/>
          </a:prstGeom>
        </p:spPr>
      </p:pic>
      <p:sp>
        <p:nvSpPr>
          <p:cNvPr id="6" name="TextBox 5"/>
          <p:cNvSpPr txBox="1"/>
          <p:nvPr userDrawn="1"/>
        </p:nvSpPr>
        <p:spPr>
          <a:xfrm>
            <a:off x="329184" y="4758803"/>
            <a:ext cx="8012545" cy="228600"/>
          </a:xfrm>
          <a:prstGeom prst="rect">
            <a:avLst/>
          </a:prstGeom>
          <a:noFill/>
        </p:spPr>
        <p:txBody>
          <a:bodyPr wrap="square" lIns="0" rtlCol="0">
            <a:noAutofit/>
          </a:bodyPr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00" b="0" i="0" dirty="0" smtClean="0">
                <a:solidFill>
                  <a:schemeClr val="bg1"/>
                </a:solidFill>
                <a:latin typeface="HP Simplified"/>
                <a:cs typeface="HP Simplified"/>
              </a:rPr>
              <a:t>© Copyright 2013 Hewlett-Packard Development Company, L.P. </a:t>
            </a:r>
            <a:r>
              <a:rPr lang="en-US" sz="700" b="0" i="0" baseline="0" dirty="0" smtClean="0">
                <a:solidFill>
                  <a:schemeClr val="bg1"/>
                </a:solidFill>
                <a:latin typeface="HP Simplified"/>
                <a:cs typeface="HP Simplified"/>
              </a:rPr>
              <a:t> </a:t>
            </a:r>
            <a:r>
              <a:rPr lang="en-US" sz="700" b="0" i="0" dirty="0" smtClean="0">
                <a:solidFill>
                  <a:schemeClr val="bg1"/>
                </a:solidFill>
                <a:latin typeface="HP Simplified"/>
                <a:cs typeface="HP Simplified"/>
              </a:rPr>
              <a:t>The information contained herein is subject to change without notice.</a:t>
            </a:r>
          </a:p>
        </p:txBody>
      </p:sp>
      <p:sp>
        <p:nvSpPr>
          <p:cNvPr id="5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25269" y="3305361"/>
            <a:ext cx="5148072" cy="649224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0">
                <a:solidFill>
                  <a:srgbClr val="FFFFFF"/>
                </a:solidFill>
                <a:latin typeface="+mn-lt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 dirty="0" smtClean="0"/>
              <a:t>Click to edit master subtitle style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1588485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 hasCustomPrompt="1"/>
          </p:nvPr>
        </p:nvSpPr>
        <p:spPr bwMode="black">
          <a:xfrm>
            <a:off x="329184" y="235064"/>
            <a:ext cx="8117206" cy="430887"/>
          </a:xfrm>
        </p:spPr>
        <p:txBody>
          <a:bodyPr wrap="square">
            <a:noAutofit/>
          </a:bodyPr>
          <a:lstStyle>
            <a:lvl1pPr>
              <a:defRPr b="1" i="0">
                <a:solidFill>
                  <a:srgbClr val="000000"/>
                </a:solidFill>
                <a:latin typeface="HP Simplified" pitchFamily="34" charset="0"/>
                <a:cs typeface="HP Simplified" pitchFamily="34" charset="0"/>
              </a:defRPr>
            </a:lvl1pPr>
          </a:lstStyle>
          <a:p>
            <a:r>
              <a:rPr lang="en-US" noProof="0" dirty="0" smtClean="0"/>
              <a:t>Click to edit master title style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6252520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with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 hasCustomPrompt="1"/>
          </p:nvPr>
        </p:nvSpPr>
        <p:spPr bwMode="black">
          <a:xfrm>
            <a:off x="329184" y="235064"/>
            <a:ext cx="8117206" cy="430887"/>
          </a:xfrm>
        </p:spPr>
        <p:txBody>
          <a:bodyPr wrap="square">
            <a:noAutofit/>
          </a:bodyPr>
          <a:lstStyle>
            <a:lvl1pPr>
              <a:defRPr b="1" i="0">
                <a:solidFill>
                  <a:srgbClr val="000000"/>
                </a:solidFill>
                <a:latin typeface="HP Simplified" pitchFamily="34" charset="0"/>
                <a:cs typeface="HP Simplified" pitchFamily="34" charset="0"/>
              </a:defRPr>
            </a:lvl1pPr>
          </a:lstStyle>
          <a:p>
            <a:r>
              <a:rPr lang="en-US" noProof="0" dirty="0" smtClean="0"/>
              <a:t>Click to edit master title style</a:t>
            </a:r>
            <a:endParaRPr lang="en-US" noProof="0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0"/>
          </p:nvPr>
        </p:nvSpPr>
        <p:spPr>
          <a:xfrm>
            <a:off x="329184" y="1188720"/>
            <a:ext cx="8117904" cy="3219768"/>
          </a:xfrm>
        </p:spPr>
        <p:txBody>
          <a:bodyPr wrap="square">
            <a:noAutofit/>
          </a:bodyPr>
          <a:lstStyle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62141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sub title with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 bwMode="black">
          <a:xfrm>
            <a:off x="329184" y="751390"/>
            <a:ext cx="8117206" cy="276999"/>
          </a:xfrm>
          <a:prstGeom prst="rect">
            <a:avLst/>
          </a:prstGeom>
        </p:spPr>
        <p:txBody>
          <a:bodyPr wrap="square" anchor="t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0" i="0">
                <a:solidFill>
                  <a:srgbClr val="000000"/>
                </a:solidFill>
                <a:latin typeface="HP Simplified" pitchFamily="34" charset="0"/>
                <a:cs typeface="HP Simplified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 dirty="0" smtClean="0"/>
              <a:t>Click to edit master subtitle style</a:t>
            </a:r>
            <a:endParaRPr lang="en-US" noProof="0" dirty="0"/>
          </a:p>
        </p:txBody>
      </p:sp>
      <p:sp>
        <p:nvSpPr>
          <p:cNvPr id="7" name="Title 6"/>
          <p:cNvSpPr>
            <a:spLocks noGrp="1"/>
          </p:cNvSpPr>
          <p:nvPr>
            <p:ph type="title" hasCustomPrompt="1"/>
          </p:nvPr>
        </p:nvSpPr>
        <p:spPr bwMode="black">
          <a:xfrm>
            <a:off x="329184" y="235064"/>
            <a:ext cx="8117206" cy="430887"/>
          </a:xfrm>
        </p:spPr>
        <p:txBody>
          <a:bodyPr wrap="square">
            <a:noAutofit/>
          </a:bodyPr>
          <a:lstStyle>
            <a:lvl1pPr>
              <a:defRPr b="1" i="0">
                <a:solidFill>
                  <a:srgbClr val="000000"/>
                </a:solidFill>
                <a:latin typeface="HP Simplified" pitchFamily="34" charset="0"/>
                <a:cs typeface="HP Simplified" pitchFamily="34" charset="0"/>
              </a:defRPr>
            </a:lvl1pPr>
          </a:lstStyle>
          <a:p>
            <a:r>
              <a:rPr lang="en-US" noProof="0" dirty="0" smtClean="0"/>
              <a:t>Click to edit master title style</a:t>
            </a:r>
            <a:endParaRPr lang="en-US" noProof="0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0"/>
          </p:nvPr>
        </p:nvSpPr>
        <p:spPr>
          <a:xfrm>
            <a:off x="329184" y="1188721"/>
            <a:ext cx="8119872" cy="3228975"/>
          </a:xfrm>
        </p:spPr>
        <p:txBody>
          <a:bodyPr wrap="square">
            <a:noAutofit/>
          </a:bodyPr>
          <a:lstStyle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9709994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sub title with bullet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 bwMode="black">
          <a:xfrm>
            <a:off x="329184" y="751390"/>
            <a:ext cx="8117206" cy="276999"/>
          </a:xfrm>
          <a:prstGeom prst="rect">
            <a:avLst/>
          </a:prstGeom>
        </p:spPr>
        <p:txBody>
          <a:bodyPr wrap="square" anchor="t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0" i="0">
                <a:solidFill>
                  <a:srgbClr val="000000"/>
                </a:solidFill>
                <a:latin typeface="HP Simplified" pitchFamily="34" charset="0"/>
                <a:cs typeface="HP Simplified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 dirty="0" smtClean="0"/>
              <a:t>Click to edit master subtitle style</a:t>
            </a:r>
            <a:endParaRPr lang="en-US" noProof="0" dirty="0"/>
          </a:p>
        </p:txBody>
      </p:sp>
      <p:sp>
        <p:nvSpPr>
          <p:cNvPr id="7" name="Title 6"/>
          <p:cNvSpPr>
            <a:spLocks noGrp="1"/>
          </p:cNvSpPr>
          <p:nvPr>
            <p:ph type="title" hasCustomPrompt="1"/>
          </p:nvPr>
        </p:nvSpPr>
        <p:spPr bwMode="black">
          <a:xfrm>
            <a:off x="329184" y="235064"/>
            <a:ext cx="8117206" cy="430887"/>
          </a:xfrm>
        </p:spPr>
        <p:txBody>
          <a:bodyPr wrap="square">
            <a:noAutofit/>
          </a:bodyPr>
          <a:lstStyle>
            <a:lvl1pPr>
              <a:defRPr b="1" i="0">
                <a:solidFill>
                  <a:srgbClr val="000000"/>
                </a:solidFill>
                <a:latin typeface="HP Simplified" pitchFamily="34" charset="0"/>
                <a:cs typeface="HP Simplified" pitchFamily="34" charset="0"/>
              </a:defRPr>
            </a:lvl1pPr>
          </a:lstStyle>
          <a:p>
            <a:r>
              <a:rPr lang="en-US" noProof="0" dirty="0" smtClean="0"/>
              <a:t>Click to edit master title style</a:t>
            </a:r>
            <a:endParaRPr lang="en-US" noProof="0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0"/>
          </p:nvPr>
        </p:nvSpPr>
        <p:spPr>
          <a:xfrm>
            <a:off x="329184" y="1188721"/>
            <a:ext cx="8119872" cy="3228975"/>
          </a:xfrm>
        </p:spPr>
        <p:txBody>
          <a:bodyPr wrap="square">
            <a:noAutofit/>
          </a:bodyPr>
          <a:lstStyle>
            <a:lvl1pPr marL="171450" indent="-171450">
              <a:buFont typeface="HP Simplified" pitchFamily="34" charset="0"/>
              <a:buChar char="•"/>
              <a:defRPr sz="1400" b="0">
                <a:solidFill>
                  <a:schemeClr val="tx1"/>
                </a:solidFill>
              </a:defRPr>
            </a:lvl1pPr>
            <a:lvl2pPr marL="342900" indent="-171450">
              <a:buSzPct val="80000"/>
              <a:buFont typeface="HP Simplified" pitchFamily="34" charset="0"/>
              <a:buChar char="–"/>
              <a:defRPr sz="1400">
                <a:solidFill>
                  <a:srgbClr val="000000"/>
                </a:solidFill>
              </a:defRPr>
            </a:lvl2pPr>
            <a:lvl3pPr marL="512763" indent="-169863">
              <a:defRPr sz="1400">
                <a:solidFill>
                  <a:srgbClr val="000000"/>
                </a:solidFill>
              </a:defRPr>
            </a:lvl3pPr>
            <a:lvl4pPr marL="690563" indent="-180975">
              <a:defRPr sz="1400">
                <a:solidFill>
                  <a:srgbClr val="000000"/>
                </a:solidFill>
              </a:defRPr>
            </a:lvl4pPr>
            <a:lvl5pPr marL="833438" indent="-150813">
              <a:defRPr sz="1400">
                <a:solidFill>
                  <a:srgbClr val="00000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9709994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with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Placeholder 1"/>
          <p:cNvSpPr>
            <a:spLocks noGrp="1"/>
          </p:cNvSpPr>
          <p:nvPr>
            <p:ph type="title" hasCustomPrompt="1"/>
          </p:nvPr>
        </p:nvSpPr>
        <p:spPr bwMode="black">
          <a:xfrm>
            <a:off x="329184" y="235064"/>
            <a:ext cx="8117206" cy="430887"/>
          </a:xfrm>
          <a:prstGeom prst="rect">
            <a:avLst/>
          </a:prstGeom>
          <a:ln>
            <a:noFill/>
          </a:ln>
        </p:spPr>
        <p:txBody>
          <a:bodyPr vert="horz" wrap="square" lIns="0" tIns="0" rIns="0" bIns="0" rtlCol="0" anchor="t" anchorCtr="0">
            <a:spAutoFit/>
          </a:bodyPr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r>
              <a:rPr lang="en-US" noProof="0" dirty="0" smtClean="0"/>
              <a:t>Click to edit master title style</a:t>
            </a:r>
            <a:endParaRPr lang="en-US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6"/>
          </p:nvPr>
        </p:nvSpPr>
        <p:spPr>
          <a:xfrm>
            <a:off x="329184" y="1188720"/>
            <a:ext cx="4030662" cy="3219769"/>
          </a:xfrm>
        </p:spPr>
        <p:txBody>
          <a:bodyPr/>
          <a:lstStyle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7"/>
          </p:nvPr>
        </p:nvSpPr>
        <p:spPr>
          <a:xfrm>
            <a:off x="4568825" y="1188720"/>
            <a:ext cx="3878264" cy="3222624"/>
          </a:xfrm>
        </p:spPr>
        <p:txBody>
          <a:bodyPr/>
          <a:lstStyle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57575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 title with 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Placeholder 1"/>
          <p:cNvSpPr>
            <a:spLocks noGrp="1"/>
          </p:cNvSpPr>
          <p:nvPr>
            <p:ph type="title" hasCustomPrompt="1"/>
          </p:nvPr>
        </p:nvSpPr>
        <p:spPr bwMode="black">
          <a:xfrm>
            <a:off x="329184" y="235063"/>
            <a:ext cx="8460105" cy="430887"/>
          </a:xfrm>
          <a:prstGeom prst="rect">
            <a:avLst/>
          </a:prstGeom>
          <a:ln>
            <a:noFill/>
          </a:ln>
        </p:spPr>
        <p:txBody>
          <a:bodyPr vert="horz" wrap="square" lIns="0" tIns="0" rIns="0" bIns="0" rtlCol="0" anchor="t" anchorCtr="0">
            <a:spAutoFit/>
          </a:bodyPr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r>
              <a:rPr lang="en-US" noProof="0" dirty="0" smtClean="0"/>
              <a:t>Click to edit master title style</a:t>
            </a:r>
            <a:endParaRPr lang="en-US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6"/>
          </p:nvPr>
        </p:nvSpPr>
        <p:spPr>
          <a:xfrm>
            <a:off x="329184" y="1188720"/>
            <a:ext cx="4030662" cy="3219769"/>
          </a:xfrm>
        </p:spPr>
        <p:txBody>
          <a:bodyPr/>
          <a:lstStyle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7"/>
          </p:nvPr>
        </p:nvSpPr>
        <p:spPr>
          <a:xfrm>
            <a:off x="4568825" y="1188720"/>
            <a:ext cx="3878264" cy="3222624"/>
          </a:xfrm>
        </p:spPr>
        <p:txBody>
          <a:bodyPr/>
          <a:lstStyle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 hasCustomPrompt="1"/>
          </p:nvPr>
        </p:nvSpPr>
        <p:spPr bwMode="black">
          <a:xfrm>
            <a:off x="329184" y="751390"/>
            <a:ext cx="8460105" cy="276999"/>
          </a:xfrm>
          <a:prstGeom prst="rect">
            <a:avLst/>
          </a:prstGeom>
        </p:spPr>
        <p:txBody>
          <a:bodyPr wrap="square" anchor="t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0" i="0">
                <a:solidFill>
                  <a:srgbClr val="000000"/>
                </a:solidFill>
                <a:latin typeface="HP Simplified" pitchFamily="34" charset="0"/>
                <a:cs typeface="HP Simplified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 dirty="0" smtClean="0"/>
              <a:t>Click to edit master subtitle style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2847057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 page, sub title with ima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568827" y="1188000"/>
            <a:ext cx="3878263" cy="3222441"/>
          </a:xfrm>
        </p:spPr>
        <p:txBody>
          <a:bodyPr anchor="ctr"/>
          <a:lstStyle>
            <a:lvl1pPr algn="ctr">
              <a:defRPr b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 hasCustomPrompt="1"/>
          </p:nvPr>
        </p:nvSpPr>
        <p:spPr bwMode="black">
          <a:xfrm>
            <a:off x="329184" y="235063"/>
            <a:ext cx="8458200" cy="429768"/>
          </a:xfrm>
        </p:spPr>
        <p:txBody>
          <a:bodyPr/>
          <a:lstStyle>
            <a:lvl1pPr>
              <a:defRPr b="1" i="0">
                <a:solidFill>
                  <a:srgbClr val="000000"/>
                </a:solidFill>
                <a:latin typeface="HP Simplified" pitchFamily="34" charset="0"/>
                <a:cs typeface="HP Simplified" pitchFamily="34" charset="0"/>
              </a:defRPr>
            </a:lvl1pPr>
          </a:lstStyle>
          <a:p>
            <a:r>
              <a:rPr lang="en-US" noProof="0" dirty="0" smtClean="0"/>
              <a:t>Click to edit master title style</a:t>
            </a:r>
            <a:endParaRPr lang="en-US" noProof="0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0"/>
          </p:nvPr>
        </p:nvSpPr>
        <p:spPr>
          <a:xfrm>
            <a:off x="329184" y="1188720"/>
            <a:ext cx="4011612" cy="3219768"/>
          </a:xfrm>
        </p:spPr>
        <p:txBody>
          <a:bodyPr/>
          <a:lstStyle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 hasCustomPrompt="1"/>
          </p:nvPr>
        </p:nvSpPr>
        <p:spPr bwMode="black">
          <a:xfrm>
            <a:off x="329184" y="751390"/>
            <a:ext cx="8460105" cy="276999"/>
          </a:xfrm>
          <a:prstGeom prst="rect">
            <a:avLst/>
          </a:prstGeom>
        </p:spPr>
        <p:txBody>
          <a:bodyPr wrap="square" anchor="t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0" i="0">
                <a:solidFill>
                  <a:srgbClr val="000000"/>
                </a:solidFill>
                <a:latin typeface="HP Simplified" pitchFamily="34" charset="0"/>
                <a:cs typeface="HP Simplified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 dirty="0" smtClean="0"/>
              <a:t>Click to edit master subtitle style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6505198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title, sub title with three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 hasCustomPrompt="1"/>
          </p:nvPr>
        </p:nvSpPr>
        <p:spPr bwMode="black">
          <a:xfrm>
            <a:off x="329184" y="235063"/>
            <a:ext cx="8460105" cy="429768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r>
              <a:rPr lang="en-US" noProof="0" dirty="0" smtClean="0"/>
              <a:t>Click to edit master title style</a:t>
            </a:r>
            <a:endParaRPr lang="en-US" noProof="0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6"/>
          </p:nvPr>
        </p:nvSpPr>
        <p:spPr>
          <a:xfrm>
            <a:off x="329184" y="1188720"/>
            <a:ext cx="2523744" cy="3222624"/>
          </a:xfrm>
        </p:spPr>
        <p:txBody>
          <a:bodyPr/>
          <a:lstStyle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7"/>
          </p:nvPr>
        </p:nvSpPr>
        <p:spPr>
          <a:xfrm>
            <a:off x="3124486" y="1188720"/>
            <a:ext cx="2523744" cy="3222625"/>
          </a:xfrm>
        </p:spPr>
        <p:txBody>
          <a:bodyPr/>
          <a:lstStyle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5919788" y="1188720"/>
            <a:ext cx="2527300" cy="3222624"/>
          </a:xfrm>
        </p:spPr>
        <p:txBody>
          <a:bodyPr/>
          <a:lstStyle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ubtitle 2"/>
          <p:cNvSpPr>
            <a:spLocks noGrp="1"/>
          </p:cNvSpPr>
          <p:nvPr>
            <p:ph type="subTitle" idx="1" hasCustomPrompt="1"/>
          </p:nvPr>
        </p:nvSpPr>
        <p:spPr bwMode="black">
          <a:xfrm>
            <a:off x="329184" y="751390"/>
            <a:ext cx="8460105" cy="276999"/>
          </a:xfrm>
          <a:prstGeom prst="rect">
            <a:avLst/>
          </a:prstGeom>
        </p:spPr>
        <p:txBody>
          <a:bodyPr wrap="square" anchor="t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0" i="0">
                <a:solidFill>
                  <a:srgbClr val="000000"/>
                </a:solidFill>
                <a:latin typeface="HP Simplified" pitchFamily="34" charset="0"/>
                <a:cs typeface="HP Simplified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 dirty="0" smtClean="0"/>
              <a:t>Click to edit master subtitle style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73512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329184" y="235064"/>
            <a:ext cx="8123236" cy="430887"/>
          </a:xfrm>
          <a:prstGeom prst="rect">
            <a:avLst/>
          </a:prstGeom>
          <a:ln>
            <a:noFill/>
          </a:ln>
        </p:spPr>
        <p:txBody>
          <a:bodyPr vert="horz" wrap="square" lIns="0" tIns="0" rIns="0" bIns="0" rtlCol="0" anchor="t" anchorCtr="0">
            <a:noAutofit/>
          </a:bodyPr>
          <a:lstStyle/>
          <a:p>
            <a:r>
              <a:rPr lang="en-US" noProof="0" dirty="0" smtClean="0"/>
              <a:t>Click to edit master title style</a:t>
            </a:r>
            <a:endParaRPr lang="en-US" noProof="0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 bwMode="black">
          <a:xfrm>
            <a:off x="329184" y="1188720"/>
            <a:ext cx="8119872" cy="321976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  <a:endParaRPr lang="en-US" noProof="0" dirty="0"/>
          </a:p>
        </p:txBody>
      </p:sp>
      <p:sp>
        <p:nvSpPr>
          <p:cNvPr id="9" name="TextBox 8"/>
          <p:cNvSpPr txBox="1"/>
          <p:nvPr/>
        </p:nvSpPr>
        <p:spPr>
          <a:xfrm>
            <a:off x="444501" y="4758803"/>
            <a:ext cx="8012545" cy="22860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00" b="0" i="0" dirty="0" smtClean="0">
                <a:solidFill>
                  <a:srgbClr val="B9B8BB"/>
                </a:solidFill>
                <a:latin typeface="HP Simplified"/>
                <a:cs typeface="HP Simplified"/>
              </a:rPr>
              <a:t>© Copyright 2013 Hewlett-Packard Development Company, L.P. </a:t>
            </a:r>
            <a:r>
              <a:rPr lang="en-US" sz="700" b="0" i="0" baseline="0" dirty="0" smtClean="0">
                <a:solidFill>
                  <a:srgbClr val="B9B8BB"/>
                </a:solidFill>
                <a:latin typeface="HP Simplified"/>
                <a:cs typeface="HP Simplified"/>
              </a:rPr>
              <a:t> </a:t>
            </a:r>
            <a:r>
              <a:rPr lang="en-US" sz="700" b="0" i="0" dirty="0" smtClean="0">
                <a:solidFill>
                  <a:srgbClr val="B9B8BB"/>
                </a:solidFill>
                <a:latin typeface="HP Simplified"/>
                <a:cs typeface="HP Simplified"/>
              </a:rPr>
              <a:t>The information contained herein is subject to change without notice.</a:t>
            </a:r>
          </a:p>
        </p:txBody>
      </p:sp>
      <p:sp>
        <p:nvSpPr>
          <p:cNvPr id="8" name="TextBox 7"/>
          <p:cNvSpPr txBox="1"/>
          <p:nvPr/>
        </p:nvSpPr>
        <p:spPr bwMode="gray">
          <a:xfrm>
            <a:off x="329184" y="4788485"/>
            <a:ext cx="323009" cy="149332"/>
          </a:xfrm>
          <a:prstGeom prst="rect">
            <a:avLst/>
          </a:prstGeom>
        </p:spPr>
        <p:txBody>
          <a:bodyPr vert="horz" wrap="none" lIns="0" tIns="45720" rIns="91440" bIns="45720" rtlCol="0" anchor="ctr">
            <a:noAutofit/>
          </a:bodyPr>
          <a:lstStyle/>
          <a:p>
            <a:pPr marL="0" algn="l" defTabSz="914400" rtl="0" eaLnBrk="1" latinLnBrk="0" hangingPunct="1"/>
            <a:fld id="{6C5AF65D-6854-49AF-ABC5-48B5BA0EA842}" type="slidenum">
              <a:rPr lang="en-US" sz="700" b="0" i="0" kern="1200" smtClean="0">
                <a:solidFill>
                  <a:srgbClr val="B9B8BB"/>
                </a:solidFill>
                <a:latin typeface="HP Simplified"/>
                <a:ea typeface="+mn-ea"/>
                <a:cs typeface="HP Simplified"/>
              </a:rPr>
              <a:pPr marL="0" algn="l" defTabSz="914400" rtl="0" eaLnBrk="1" latinLnBrk="0" hangingPunct="1"/>
              <a:t>‹#›</a:t>
            </a:fld>
            <a:endParaRPr lang="en-US" sz="700" b="0" i="0" kern="1200" dirty="0" smtClean="0">
              <a:solidFill>
                <a:srgbClr val="B9B8BB"/>
              </a:solidFill>
              <a:latin typeface="HP Simplified"/>
              <a:ea typeface="+mn-ea"/>
              <a:cs typeface="HP Simplified"/>
            </a:endParaRPr>
          </a:p>
        </p:txBody>
      </p:sp>
      <p:pic>
        <p:nvPicPr>
          <p:cNvPr id="4" name="Picture 3" descr="HP_Blue_RGB_150_SM.pn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3920" y="4535424"/>
            <a:ext cx="365760" cy="365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275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  <p:sldLayoutId id="2147483830" r:id="rId2"/>
    <p:sldLayoutId id="2147483834" r:id="rId3"/>
    <p:sldLayoutId id="2147483833" r:id="rId4"/>
    <p:sldLayoutId id="2147483837" r:id="rId5"/>
    <p:sldLayoutId id="2147483818" r:id="rId6"/>
    <p:sldLayoutId id="2147483809" r:id="rId7"/>
    <p:sldLayoutId id="2147483839" r:id="rId8"/>
    <p:sldLayoutId id="2147483820" r:id="rId9"/>
    <p:sldLayoutId id="2147483823" r:id="rId10"/>
    <p:sldLayoutId id="2147483824" r:id="rId11"/>
    <p:sldLayoutId id="2147483825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457200" rtl="0" eaLnBrk="1" latinLnBrk="0" hangingPunct="1">
        <a:lnSpc>
          <a:spcPct val="100000"/>
        </a:lnSpc>
        <a:spcBef>
          <a:spcPct val="0"/>
        </a:spcBef>
        <a:spcAft>
          <a:spcPts val="0"/>
        </a:spcAft>
        <a:buNone/>
        <a:defRPr lang="en-GB" sz="2800" b="1" i="0" kern="1200" dirty="0" smtClean="0">
          <a:solidFill>
            <a:srgbClr val="000000"/>
          </a:solidFill>
          <a:latin typeface="HP Simplified" pitchFamily="34" charset="0"/>
          <a:ea typeface="+mj-ea"/>
          <a:cs typeface="HP Simplified" pitchFamily="34" charset="0"/>
        </a:defRPr>
      </a:lvl1pPr>
    </p:titleStyle>
    <p:bodyStyle>
      <a:lvl1pPr marL="0" indent="0" algn="l" defTabSz="457200" rtl="0" eaLnBrk="1" latinLnBrk="0" hangingPunct="1">
        <a:lnSpc>
          <a:spcPct val="100000"/>
        </a:lnSpc>
        <a:spcBef>
          <a:spcPts val="0"/>
        </a:spcBef>
        <a:spcAft>
          <a:spcPts val="400"/>
        </a:spcAft>
        <a:buSzPct val="100000"/>
        <a:buFont typeface="Arial"/>
        <a:buNone/>
        <a:defRPr sz="1800" b="1" i="0" kern="1200">
          <a:solidFill>
            <a:srgbClr val="0096D6"/>
          </a:solidFill>
          <a:latin typeface="HP Simplified" pitchFamily="34" charset="0"/>
          <a:ea typeface="+mn-ea"/>
          <a:cs typeface="HP Simplified" pitchFamily="34" charset="0"/>
        </a:defRPr>
      </a:lvl1pPr>
      <a:lvl2pPr marL="0" indent="0" algn="l" defTabSz="430213" rtl="0" eaLnBrk="1" latinLnBrk="0" hangingPunct="1">
        <a:lnSpc>
          <a:spcPct val="100000"/>
        </a:lnSpc>
        <a:spcBef>
          <a:spcPts val="0"/>
        </a:spcBef>
        <a:spcAft>
          <a:spcPts val="400"/>
        </a:spcAft>
        <a:buSzPct val="100000"/>
        <a:buFont typeface="Lucida Grande"/>
        <a:buNone/>
        <a:defRPr sz="1600" b="0" i="0" kern="1200">
          <a:solidFill>
            <a:srgbClr val="000000"/>
          </a:solidFill>
          <a:latin typeface="HP Simplified" pitchFamily="34" charset="0"/>
          <a:ea typeface="+mn-ea"/>
          <a:cs typeface="HP Simplified" pitchFamily="34" charset="0"/>
        </a:defRPr>
      </a:lvl2pPr>
      <a:lvl3pPr marL="169863" indent="-169863" algn="l" defTabSz="457200" rtl="0" eaLnBrk="1" latinLnBrk="0" hangingPunct="1">
        <a:lnSpc>
          <a:spcPct val="100000"/>
        </a:lnSpc>
        <a:spcBef>
          <a:spcPts val="0"/>
        </a:spcBef>
        <a:spcAft>
          <a:spcPts val="400"/>
        </a:spcAft>
        <a:buFont typeface="HP Simplified" pitchFamily="34" charset="0"/>
        <a:buChar char="•"/>
        <a:defRPr sz="1400" b="0" i="0" kern="1200">
          <a:solidFill>
            <a:srgbClr val="000000"/>
          </a:solidFill>
          <a:latin typeface="HP Simplified" pitchFamily="34" charset="0"/>
          <a:ea typeface="+mn-ea"/>
          <a:cs typeface="HP Simplified" pitchFamily="34" charset="0"/>
        </a:defRPr>
      </a:lvl3pPr>
      <a:lvl4pPr marL="341313" indent="-180975" algn="l" defTabSz="457200" rtl="0" eaLnBrk="1" latinLnBrk="0" hangingPunct="1">
        <a:lnSpc>
          <a:spcPct val="100000"/>
        </a:lnSpc>
        <a:spcBef>
          <a:spcPts val="0"/>
        </a:spcBef>
        <a:spcAft>
          <a:spcPts val="400"/>
        </a:spcAft>
        <a:buSzPct val="80000"/>
        <a:buFont typeface="HP Simplified" pitchFamily="34" charset="0"/>
        <a:buChar char="–"/>
        <a:defRPr lang="en-US" sz="1400" b="0" i="0" kern="1200" dirty="0" smtClean="0">
          <a:solidFill>
            <a:srgbClr val="000000"/>
          </a:solidFill>
          <a:latin typeface="HP Simplified" pitchFamily="34" charset="0"/>
          <a:ea typeface="+mn-ea"/>
          <a:cs typeface="HP Simplified" pitchFamily="34" charset="0"/>
        </a:defRPr>
      </a:lvl4pPr>
      <a:lvl5pPr marL="469900" indent="-150813" algn="l" defTabSz="457200" rtl="0" eaLnBrk="1" latinLnBrk="0" hangingPunct="1">
        <a:lnSpc>
          <a:spcPct val="100000"/>
        </a:lnSpc>
        <a:spcBef>
          <a:spcPts val="0"/>
        </a:spcBef>
        <a:spcAft>
          <a:spcPts val="400"/>
        </a:spcAft>
        <a:buFont typeface="HP Simplified" pitchFamily="34" charset="0"/>
        <a:buChar char="•"/>
        <a:tabLst/>
        <a:defRPr sz="1400" b="0" i="0" kern="1200">
          <a:solidFill>
            <a:srgbClr val="000000"/>
          </a:solidFill>
          <a:latin typeface="HP Simplified" pitchFamily="34" charset="0"/>
          <a:ea typeface="+mn-ea"/>
          <a:cs typeface="HP Simplified" pitchFamily="34" charset="0"/>
        </a:defRPr>
      </a:lvl5pPr>
      <a:lvl6pPr marL="2286000" indent="0" algn="l" defTabSz="457200" rtl="0" eaLnBrk="1" latinLnBrk="0" hangingPunct="1">
        <a:lnSpc>
          <a:spcPts val="2500"/>
        </a:lnSpc>
        <a:spcBef>
          <a:spcPct val="20000"/>
        </a:spcBef>
        <a:buFont typeface="Arial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7" Type="http://schemas.openxmlformats.org/officeDocument/2006/relationships/image" Target="../media/image21.png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HP LIFE e-Learning: </a:t>
            </a:r>
            <a:br>
              <a:rPr lang="en-US" dirty="0"/>
            </a:br>
            <a:r>
              <a:rPr lang="en-US" dirty="0"/>
              <a:t>Your Open Educational Resource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Corporate Affairs</a:t>
            </a:r>
          </a:p>
          <a:p>
            <a:r>
              <a:rPr lang="en-US" dirty="0"/>
              <a:t>November </a:t>
            </a:r>
            <a:r>
              <a:rPr lang="en-US" dirty="0" smtClean="0"/>
              <a:t>2013</a:t>
            </a:r>
          </a:p>
          <a:p>
            <a:r>
              <a:rPr lang="en-US" sz="1400" dirty="0" smtClean="0">
                <a:solidFill>
                  <a:schemeClr val="accent1"/>
                </a:solidFill>
              </a:rPr>
              <a:t>www.life-global.org</a:t>
            </a:r>
            <a:endParaRPr lang="en-US" sz="14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29184" y="235063"/>
            <a:ext cx="8460105" cy="459204"/>
          </a:xfrm>
        </p:spPr>
        <p:txBody>
          <a:bodyPr/>
          <a:lstStyle/>
          <a:p>
            <a:r>
              <a:rPr lang="en-GB" dirty="0" smtClean="0"/>
              <a:t>HP </a:t>
            </a:r>
            <a:r>
              <a:rPr lang="en-GB" dirty="0"/>
              <a:t>LIFE e-Learning for entrepreneurs</a:t>
            </a:r>
            <a:br>
              <a:rPr lang="en-GB" dirty="0"/>
            </a:b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r>
              <a:rPr lang="en-US" dirty="0"/>
              <a:t>Supporting individuals worldwide to start up and run successful enterprises</a:t>
            </a:r>
          </a:p>
          <a:p>
            <a:pPr lvl="2"/>
            <a:r>
              <a:rPr lang="en-US" dirty="0"/>
              <a:t>Students</a:t>
            </a:r>
          </a:p>
          <a:p>
            <a:pPr lvl="2"/>
            <a:r>
              <a:rPr lang="en-US" dirty="0"/>
              <a:t>The unemployed and underemployed</a:t>
            </a:r>
          </a:p>
          <a:p>
            <a:pPr lvl="2"/>
            <a:r>
              <a:rPr lang="en-US" dirty="0"/>
              <a:t>Micro- and small-business owners</a:t>
            </a:r>
          </a:p>
          <a:p>
            <a:pPr lvl="2"/>
            <a:r>
              <a:rPr lang="en-US" dirty="0"/>
              <a:t>Mid-career changers</a:t>
            </a:r>
          </a:p>
        </p:txBody>
      </p:sp>
      <p:sp>
        <p:nvSpPr>
          <p:cNvPr id="18" name="Text Placeholder 17"/>
          <p:cNvSpPr>
            <a:spLocks noGrp="1"/>
          </p:cNvSpPr>
          <p:nvPr>
            <p:ph sz="quarter" idx="17"/>
          </p:nvPr>
        </p:nvSpPr>
        <p:spPr/>
        <p:txBody>
          <a:bodyPr/>
          <a:lstStyle/>
          <a:p>
            <a:r>
              <a:rPr lang="en-US" dirty="0"/>
              <a:t>Supporting facilitators to strengthen their services using HP LIFE e-Learning</a:t>
            </a:r>
          </a:p>
          <a:p>
            <a:pPr lvl="2"/>
            <a:r>
              <a:rPr lang="en-US" dirty="0"/>
              <a:t>Integration in curriculum</a:t>
            </a:r>
          </a:p>
          <a:p>
            <a:pPr lvl="2"/>
            <a:r>
              <a:rPr lang="en-US" dirty="0"/>
              <a:t>Career planning and development</a:t>
            </a:r>
          </a:p>
          <a:p>
            <a:pPr lvl="2"/>
            <a:r>
              <a:rPr lang="en-US" dirty="0"/>
              <a:t>Lifelong learning</a:t>
            </a:r>
          </a:p>
          <a:p>
            <a:pPr lvl="2"/>
            <a:r>
              <a:rPr lang="en-US" dirty="0"/>
              <a:t>A condition of a micro-loan</a:t>
            </a:r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best-in-class IT and business skills solution – free and online</a:t>
            </a:r>
          </a:p>
        </p:txBody>
      </p:sp>
      <p:pic>
        <p:nvPicPr>
          <p:cNvPr id="6" name="Picture 4" descr="life-hpe-01-frontpage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675" y="2931144"/>
            <a:ext cx="4022725" cy="1731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773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Benefits as an open educational resource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HP LIFE e-Learning 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sz="quarter" idx="10"/>
          </p:nvPr>
        </p:nvSpPr>
        <p:spPr>
          <a:xfrm>
            <a:off x="329183" y="1188721"/>
            <a:ext cx="6047999" cy="1850812"/>
          </a:xfrm>
        </p:spPr>
        <p:txBody>
          <a:bodyPr/>
          <a:lstStyle/>
          <a:p>
            <a:r>
              <a:rPr lang="de-DE" dirty="0" smtClean="0"/>
              <a:t>The </a:t>
            </a:r>
            <a:r>
              <a:rPr lang="de-DE" dirty="0" err="1" smtClean="0"/>
              <a:t>content</a:t>
            </a:r>
            <a:endParaRPr lang="en-GB" dirty="0"/>
          </a:p>
          <a:p>
            <a:pPr lvl="2"/>
            <a:r>
              <a:rPr lang="en-GB" dirty="0"/>
              <a:t>Free, branded, and credentialed resource </a:t>
            </a:r>
          </a:p>
          <a:p>
            <a:pPr lvl="2"/>
            <a:r>
              <a:rPr lang="en-GB" dirty="0"/>
              <a:t>Highly interactive and engaging; aligned to core business competencies</a:t>
            </a:r>
          </a:p>
          <a:p>
            <a:pPr lvl="2"/>
            <a:r>
              <a:rPr lang="en-GB" dirty="0"/>
              <a:t>Supports 21st-century skills such as communication, critical thinking, </a:t>
            </a:r>
            <a:r>
              <a:rPr lang="en-GB" dirty="0" smtClean="0"/>
              <a:t>problem </a:t>
            </a:r>
            <a:r>
              <a:rPr lang="en-GB" dirty="0"/>
              <a:t>solving, and creativity in addition to business and IT skills</a:t>
            </a:r>
          </a:p>
          <a:p>
            <a:pPr lvl="2"/>
            <a:r>
              <a:rPr lang="en-GB" dirty="0"/>
              <a:t>Encourages global and social awareness by featuring </a:t>
            </a:r>
            <a:r>
              <a:rPr lang="en-GB" dirty="0" smtClean="0"/>
              <a:t>real</a:t>
            </a:r>
            <a:r>
              <a:rPr lang="en-GB" dirty="0"/>
              <a:t>-life entrepreneurs from around the </a:t>
            </a:r>
            <a:r>
              <a:rPr lang="en-GB" dirty="0" smtClean="0"/>
              <a:t>world</a:t>
            </a:r>
            <a:endParaRPr lang="en-GB" dirty="0"/>
          </a:p>
          <a:p>
            <a:endParaRPr lang="de-DE" dirty="0" smtClean="0"/>
          </a:p>
          <a:p>
            <a:pPr lvl="2"/>
            <a:endParaRPr lang="en-US" dirty="0"/>
          </a:p>
        </p:txBody>
      </p:sp>
      <p:sp>
        <p:nvSpPr>
          <p:cNvPr id="6" name="Text Placeholder 6"/>
          <p:cNvSpPr txBox="1">
            <a:spLocks/>
          </p:cNvSpPr>
          <p:nvPr/>
        </p:nvSpPr>
        <p:spPr bwMode="black">
          <a:xfrm>
            <a:off x="320676" y="3093730"/>
            <a:ext cx="6047999" cy="123273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>
            <a:lvl1pPr marL="0" indent="0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SzPct val="100000"/>
              <a:buFont typeface="Arial"/>
              <a:buNone/>
              <a:defRPr sz="1800" b="1" i="0" kern="1200">
                <a:solidFill>
                  <a:srgbClr val="0096D6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1pPr>
            <a:lvl2pPr marL="0" indent="0" algn="l" defTabSz="43021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SzPct val="100000"/>
              <a:buFont typeface="Lucida Grande"/>
              <a:buNone/>
              <a:defRPr sz="16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2pPr>
            <a:lvl3pPr marL="169863" indent="-169863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Font typeface="HP Simplified" pitchFamily="34" charset="0"/>
              <a:buChar char="•"/>
              <a:defRPr sz="14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3pPr>
            <a:lvl4pPr marL="341313" indent="-180975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SzPct val="80000"/>
              <a:buFont typeface="HP Simplified" pitchFamily="34" charset="0"/>
              <a:buChar char="–"/>
              <a:defRPr lang="en-US" sz="14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4pPr>
            <a:lvl5pPr marL="469900" indent="-150813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Font typeface="HP Simplified" pitchFamily="34" charset="0"/>
              <a:buChar char="•"/>
              <a:tabLst/>
              <a:defRPr sz="14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5pPr>
            <a:lvl6pPr marL="2286000" indent="0" algn="l" defTabSz="457200" rtl="0" eaLnBrk="1" latinLnBrk="0" hangingPunct="1">
              <a:lnSpc>
                <a:spcPts val="2500"/>
              </a:lnSpc>
              <a:spcBef>
                <a:spcPct val="200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 smtClean="0"/>
              <a:t>Its use</a:t>
            </a:r>
            <a:endParaRPr lang="en-GB" dirty="0" smtClean="0"/>
          </a:p>
          <a:p>
            <a:pPr lvl="2"/>
            <a:r>
              <a:rPr lang="en-GB" dirty="0"/>
              <a:t>Flexible-use models, including “flip the classroom” </a:t>
            </a:r>
            <a:r>
              <a:rPr lang="en-GB" dirty="0" smtClean="0"/>
              <a:t>and </a:t>
            </a:r>
            <a:r>
              <a:rPr lang="en-GB" dirty="0"/>
              <a:t>cohort-based teaching</a:t>
            </a:r>
          </a:p>
          <a:p>
            <a:pPr lvl="2"/>
            <a:r>
              <a:rPr lang="en-GB" dirty="0"/>
              <a:t>Course completion certificate requires completion </a:t>
            </a:r>
            <a:r>
              <a:rPr lang="en-GB" dirty="0" smtClean="0"/>
              <a:t>of </a:t>
            </a:r>
            <a:r>
              <a:rPr lang="en-GB" dirty="0"/>
              <a:t>all course steps</a:t>
            </a:r>
          </a:p>
          <a:p>
            <a:pPr lvl="2"/>
            <a:r>
              <a:rPr lang="en-GB" dirty="0"/>
              <a:t>Outreach to self-paced learners in alumni and </a:t>
            </a:r>
            <a:r>
              <a:rPr lang="en-GB" dirty="0" smtClean="0"/>
              <a:t>broader </a:t>
            </a:r>
            <a:r>
              <a:rPr lang="en-GB" dirty="0"/>
              <a:t>communities</a:t>
            </a:r>
          </a:p>
          <a:p>
            <a:endParaRPr lang="de-DE" dirty="0" smtClean="0"/>
          </a:p>
          <a:p>
            <a:pPr lvl="2"/>
            <a:endParaRPr lang="en-US" dirty="0"/>
          </a:p>
        </p:txBody>
      </p:sp>
      <p:pic>
        <p:nvPicPr>
          <p:cNvPr id="3" name="Bild 2" descr="Bildschirmfoto 2013-12-04 um 10.57.2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3498" y="876628"/>
            <a:ext cx="2326974" cy="3259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794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focus on core business competencies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HP LIFE e-Learning </a:t>
            </a:r>
          </a:p>
        </p:txBody>
      </p:sp>
      <p:sp>
        <p:nvSpPr>
          <p:cNvPr id="15" name="Pentagon 25"/>
          <p:cNvSpPr/>
          <p:nvPr/>
        </p:nvSpPr>
        <p:spPr>
          <a:xfrm>
            <a:off x="328824" y="1425086"/>
            <a:ext cx="2586992" cy="376238"/>
          </a:xfrm>
          <a:prstGeom prst="homePlate">
            <a:avLst>
              <a:gd name="adj" fmla="val 33048"/>
            </a:avLst>
          </a:prstGeom>
          <a:solidFill>
            <a:srgbClr val="0096D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400"/>
              </a:spcAft>
              <a:defRPr/>
            </a:pPr>
            <a:r>
              <a:rPr lang="en-GB" sz="1200" b="1" dirty="0" smtClean="0">
                <a:cs typeface="Arial"/>
              </a:rPr>
              <a:t>Content</a:t>
            </a:r>
            <a:endParaRPr lang="en-GB" sz="1200" b="1" dirty="0">
              <a:cs typeface="Arial"/>
            </a:endParaRPr>
          </a:p>
        </p:txBody>
      </p:sp>
      <p:sp>
        <p:nvSpPr>
          <p:cNvPr id="16" name="TextBox 4"/>
          <p:cNvSpPr txBox="1">
            <a:spLocks noChangeArrowheads="1"/>
          </p:cNvSpPr>
          <p:nvPr/>
        </p:nvSpPr>
        <p:spPr bwMode="auto">
          <a:xfrm>
            <a:off x="328822" y="1925149"/>
            <a:ext cx="2511215" cy="149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marL="173038" indent="-173038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Aft>
                <a:spcPts val="600"/>
              </a:spcAft>
              <a:buFont typeface="Arial" pitchFamily="34" charset="0"/>
              <a:buChar char="•"/>
            </a:pPr>
            <a:r>
              <a:rPr lang="en-GB" sz="1100" dirty="0" smtClean="0">
                <a:latin typeface="+mn-lt"/>
                <a:cs typeface="Arial"/>
              </a:rPr>
              <a:t>Interactive</a:t>
            </a:r>
            <a:r>
              <a:rPr lang="en-GB" sz="1100" dirty="0">
                <a:latin typeface="+mn-lt"/>
                <a:cs typeface="Arial"/>
              </a:rPr>
              <a:t>, module-based content</a:t>
            </a:r>
          </a:p>
          <a:p>
            <a:pPr eaLnBrk="1" hangingPunct="1">
              <a:spcAft>
                <a:spcPts val="600"/>
              </a:spcAft>
              <a:buFont typeface="Arial" pitchFamily="34" charset="0"/>
              <a:buChar char="•"/>
            </a:pPr>
            <a:r>
              <a:rPr lang="en-GB" sz="1100" dirty="0">
                <a:latin typeface="+mn-lt"/>
                <a:cs typeface="Arial"/>
              </a:rPr>
              <a:t>Take one course or all of them, as needed</a:t>
            </a:r>
          </a:p>
          <a:p>
            <a:pPr eaLnBrk="1" hangingPunct="1">
              <a:spcAft>
                <a:spcPts val="600"/>
              </a:spcAft>
              <a:buFont typeface="Arial" pitchFamily="34" charset="0"/>
              <a:buChar char="•"/>
            </a:pPr>
            <a:r>
              <a:rPr lang="en-GB" sz="1100" dirty="0">
                <a:latin typeface="+mn-lt"/>
                <a:cs typeface="Arial"/>
              </a:rPr>
              <a:t>Designed around core business competencies</a:t>
            </a:r>
          </a:p>
          <a:p>
            <a:pPr eaLnBrk="1" hangingPunct="1">
              <a:spcAft>
                <a:spcPts val="600"/>
              </a:spcAft>
              <a:buFont typeface="Arial" pitchFamily="34" charset="0"/>
              <a:buChar char="•"/>
            </a:pPr>
            <a:r>
              <a:rPr lang="en-GB" sz="1100" dirty="0">
                <a:latin typeface="+mn-lt"/>
                <a:cs typeface="Arial"/>
              </a:rPr>
              <a:t>Resources for trainers and educators</a:t>
            </a:r>
          </a:p>
          <a:p>
            <a:pPr eaLnBrk="1" hangingPunct="1">
              <a:spcAft>
                <a:spcPts val="600"/>
              </a:spcAft>
              <a:buFont typeface="Arial" pitchFamily="34" charset="0"/>
              <a:buChar char="•"/>
            </a:pPr>
            <a:r>
              <a:rPr lang="en-GB" sz="1100" dirty="0">
                <a:latin typeface="+mn-lt"/>
                <a:cs typeface="Arial"/>
              </a:rPr>
              <a:t>Quizzes and </a:t>
            </a:r>
            <a:r>
              <a:rPr lang="en-GB" sz="1100" dirty="0" smtClean="0">
                <a:latin typeface="+mn-lt"/>
                <a:cs typeface="Arial"/>
              </a:rPr>
              <a:t>surveys</a:t>
            </a:r>
            <a:endParaRPr lang="en-GB" sz="1100" dirty="0">
              <a:latin typeface="+mn-lt"/>
              <a:cs typeface="Arial"/>
            </a:endParaRPr>
          </a:p>
        </p:txBody>
      </p:sp>
      <p:pic>
        <p:nvPicPr>
          <p:cNvPr id="3" name="Bild 2" descr="Bildschirmfoto 2013-11-26 um 13.57.00 Kopi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9439" y="1425086"/>
            <a:ext cx="5327999" cy="286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859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But so much more than content </a:t>
            </a:r>
            <a:r>
              <a:rPr lang="en-GB" dirty="0" smtClean="0"/>
              <a:t>… an </a:t>
            </a:r>
            <a:r>
              <a:rPr lang="en-GB" dirty="0"/>
              <a:t>experience</a:t>
            </a:r>
            <a:endParaRPr lang="en-US" dirty="0" smtClean="0"/>
          </a:p>
        </p:txBody>
      </p:sp>
      <p:sp>
        <p:nvSpPr>
          <p:cNvPr id="26" name="Pentagon 25"/>
          <p:cNvSpPr/>
          <p:nvPr/>
        </p:nvSpPr>
        <p:spPr>
          <a:xfrm>
            <a:off x="328824" y="1425086"/>
            <a:ext cx="1907999" cy="376238"/>
          </a:xfrm>
          <a:prstGeom prst="homePlate">
            <a:avLst>
              <a:gd name="adj" fmla="val 33048"/>
            </a:avLst>
          </a:prstGeom>
          <a:solidFill>
            <a:srgbClr val="0096D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400"/>
              </a:spcAft>
              <a:defRPr/>
            </a:pPr>
            <a:r>
              <a:rPr lang="en-GB" sz="1200" b="1" dirty="0" smtClean="0">
                <a:cs typeface="Arial"/>
              </a:rPr>
              <a:t>Content</a:t>
            </a:r>
            <a:endParaRPr lang="en-GB" sz="1200" b="1" dirty="0">
              <a:cs typeface="Arial"/>
            </a:endParaRPr>
          </a:p>
        </p:txBody>
      </p:sp>
      <p:sp>
        <p:nvSpPr>
          <p:cNvPr id="27" name="TextBox 4"/>
          <p:cNvSpPr txBox="1">
            <a:spLocks noChangeArrowheads="1"/>
          </p:cNvSpPr>
          <p:nvPr/>
        </p:nvSpPr>
        <p:spPr bwMode="auto">
          <a:xfrm>
            <a:off x="328823" y="1925149"/>
            <a:ext cx="1800000" cy="1831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marL="173038" indent="-173038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Aft>
                <a:spcPts val="600"/>
              </a:spcAft>
              <a:buFont typeface="Arial" pitchFamily="34" charset="0"/>
              <a:buChar char="•"/>
            </a:pPr>
            <a:r>
              <a:rPr lang="en-GB" sz="1100" dirty="0">
                <a:latin typeface="+mn-lt"/>
                <a:cs typeface="Arial"/>
              </a:rPr>
              <a:t>Interactive, module-based content</a:t>
            </a:r>
          </a:p>
          <a:p>
            <a:pPr eaLnBrk="1" hangingPunct="1">
              <a:spcAft>
                <a:spcPts val="600"/>
              </a:spcAft>
              <a:buFont typeface="Arial" pitchFamily="34" charset="0"/>
              <a:buChar char="•"/>
            </a:pPr>
            <a:r>
              <a:rPr lang="en-GB" sz="1100" dirty="0">
                <a:latin typeface="+mn-lt"/>
                <a:cs typeface="Arial"/>
              </a:rPr>
              <a:t>Take one course or all of them, as needed</a:t>
            </a:r>
          </a:p>
          <a:p>
            <a:pPr eaLnBrk="1" hangingPunct="1">
              <a:spcAft>
                <a:spcPts val="600"/>
              </a:spcAft>
              <a:buFont typeface="Arial" pitchFamily="34" charset="0"/>
              <a:buChar char="•"/>
            </a:pPr>
            <a:r>
              <a:rPr lang="en-GB" sz="1100" dirty="0">
                <a:latin typeface="+mn-lt"/>
                <a:cs typeface="Arial"/>
              </a:rPr>
              <a:t>Designed around core business competencies</a:t>
            </a:r>
          </a:p>
          <a:p>
            <a:pPr eaLnBrk="1" hangingPunct="1">
              <a:spcAft>
                <a:spcPts val="600"/>
              </a:spcAft>
              <a:buFont typeface="Arial" pitchFamily="34" charset="0"/>
              <a:buChar char="•"/>
            </a:pPr>
            <a:r>
              <a:rPr lang="en-GB" sz="1100" dirty="0">
                <a:latin typeface="+mn-lt"/>
                <a:cs typeface="Arial"/>
              </a:rPr>
              <a:t>Resources for trainers and educators</a:t>
            </a:r>
          </a:p>
          <a:p>
            <a:pPr eaLnBrk="1" hangingPunct="1">
              <a:spcAft>
                <a:spcPts val="600"/>
              </a:spcAft>
              <a:buFont typeface="Arial" pitchFamily="34" charset="0"/>
              <a:buChar char="•"/>
            </a:pPr>
            <a:r>
              <a:rPr lang="en-GB" sz="1100" dirty="0">
                <a:latin typeface="+mn-lt"/>
                <a:cs typeface="Arial"/>
              </a:rPr>
              <a:t>Quizzes and </a:t>
            </a:r>
            <a:r>
              <a:rPr lang="en-GB" sz="1100" dirty="0" smtClean="0">
                <a:latin typeface="+mn-lt"/>
                <a:cs typeface="Arial"/>
              </a:rPr>
              <a:t>surveys</a:t>
            </a:r>
            <a:endParaRPr lang="en-GB" sz="1100" dirty="0">
              <a:latin typeface="+mn-lt"/>
              <a:cs typeface="Arial"/>
            </a:endParaRPr>
          </a:p>
        </p:txBody>
      </p:sp>
      <p:sp>
        <p:nvSpPr>
          <p:cNvPr id="29" name="Pentagon 28"/>
          <p:cNvSpPr/>
          <p:nvPr/>
        </p:nvSpPr>
        <p:spPr>
          <a:xfrm>
            <a:off x="2413546" y="1425086"/>
            <a:ext cx="1907999" cy="376238"/>
          </a:xfrm>
          <a:prstGeom prst="homePlate">
            <a:avLst>
              <a:gd name="adj" fmla="val 33048"/>
            </a:avLst>
          </a:prstGeom>
          <a:solidFill>
            <a:srgbClr val="0096D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400"/>
              </a:spcAft>
              <a:defRPr/>
            </a:pPr>
            <a:r>
              <a:rPr lang="en-GB" sz="1200" b="1" dirty="0">
                <a:cs typeface="Arial"/>
              </a:rPr>
              <a:t>Recognition</a:t>
            </a:r>
          </a:p>
        </p:txBody>
      </p:sp>
      <p:sp>
        <p:nvSpPr>
          <p:cNvPr id="30" name="TextBox 41"/>
          <p:cNvSpPr txBox="1">
            <a:spLocks noChangeArrowheads="1"/>
          </p:cNvSpPr>
          <p:nvPr/>
        </p:nvSpPr>
        <p:spPr bwMode="auto">
          <a:xfrm>
            <a:off x="2413545" y="1925149"/>
            <a:ext cx="1800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marL="173038" indent="-173038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Aft>
                <a:spcPts val="600"/>
              </a:spcAft>
              <a:buFont typeface="Arial" pitchFamily="34" charset="0"/>
              <a:buChar char="•"/>
            </a:pPr>
            <a:r>
              <a:rPr lang="en-GB" sz="1100" dirty="0">
                <a:latin typeface="+mn-lt"/>
                <a:cs typeface="Arial"/>
              </a:rPr>
              <a:t>Certification</a:t>
            </a:r>
          </a:p>
          <a:p>
            <a:pPr eaLnBrk="1" hangingPunct="1">
              <a:spcAft>
                <a:spcPts val="600"/>
              </a:spcAft>
              <a:buFont typeface="Arial" pitchFamily="34" charset="0"/>
              <a:buChar char="•"/>
            </a:pPr>
            <a:r>
              <a:rPr lang="en-GB" sz="1100" dirty="0">
                <a:latin typeface="+mn-lt"/>
                <a:cs typeface="Arial"/>
              </a:rPr>
              <a:t>Tell your story – </a:t>
            </a:r>
            <a:br>
              <a:rPr lang="en-GB" sz="1100" dirty="0">
                <a:latin typeface="+mn-lt"/>
                <a:cs typeface="Arial"/>
              </a:rPr>
            </a:br>
            <a:r>
              <a:rPr lang="en-GB" sz="1100" dirty="0" smtClean="0">
                <a:latin typeface="+mn-lt"/>
                <a:cs typeface="Arial"/>
              </a:rPr>
              <a:t>user</a:t>
            </a:r>
            <a:r>
              <a:rPr lang="en-GB" sz="1100" dirty="0">
                <a:latin typeface="+mn-lt"/>
                <a:cs typeface="Arial"/>
              </a:rPr>
              <a:t>-generated content</a:t>
            </a:r>
          </a:p>
        </p:txBody>
      </p:sp>
      <p:sp>
        <p:nvSpPr>
          <p:cNvPr id="32" name="Pentagon 31"/>
          <p:cNvSpPr/>
          <p:nvPr/>
        </p:nvSpPr>
        <p:spPr>
          <a:xfrm>
            <a:off x="4517988" y="1425086"/>
            <a:ext cx="1907999" cy="376238"/>
          </a:xfrm>
          <a:prstGeom prst="homePlate">
            <a:avLst>
              <a:gd name="adj" fmla="val 33048"/>
            </a:avLst>
          </a:prstGeom>
          <a:solidFill>
            <a:srgbClr val="0096D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400"/>
              </a:spcAft>
              <a:defRPr/>
            </a:pPr>
            <a:r>
              <a:rPr lang="en-GB" sz="1200" b="1" dirty="0">
                <a:cs typeface="Arial"/>
              </a:rPr>
              <a:t>Community</a:t>
            </a:r>
          </a:p>
        </p:txBody>
      </p:sp>
      <p:sp>
        <p:nvSpPr>
          <p:cNvPr id="33" name="TextBox 43"/>
          <p:cNvSpPr txBox="1">
            <a:spLocks noChangeArrowheads="1"/>
          </p:cNvSpPr>
          <p:nvPr/>
        </p:nvSpPr>
        <p:spPr bwMode="auto">
          <a:xfrm>
            <a:off x="4517987" y="1925149"/>
            <a:ext cx="1800000" cy="1923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defPPr>
              <a:defRPr lang="en-US"/>
            </a:defPPr>
            <a:lvl1pPr marL="173038" indent="-173038">
              <a:spcBef>
                <a:spcPts val="1200"/>
              </a:spcBef>
              <a:spcAft>
                <a:spcPts val="400"/>
              </a:spcAft>
              <a:buFont typeface="Arial" pitchFamily="34" charset="0"/>
              <a:buChar char="•"/>
              <a:defRPr sz="1600">
                <a:latin typeface="HP Simplified"/>
                <a:cs typeface="HP Simplified"/>
              </a:defRPr>
            </a:lvl1pPr>
            <a:lvl2pPr marL="742950" indent="-285750" eaLnBrk="0" hangingPunct="0">
              <a:defRPr>
                <a:latin typeface="Arial" pitchFamily="34" charset="0"/>
              </a:defRPr>
            </a:lvl2pPr>
            <a:lvl3pPr marL="1143000" indent="-228600" eaLnBrk="0" hangingPunct="0">
              <a:defRPr>
                <a:latin typeface="Arial" pitchFamily="34" charset="0"/>
              </a:defRPr>
            </a:lvl3pPr>
            <a:lvl4pPr marL="1600200" indent="-228600" eaLnBrk="0" hangingPunct="0">
              <a:defRPr>
                <a:latin typeface="Arial" pitchFamily="34" charset="0"/>
              </a:defRPr>
            </a:lvl4pPr>
            <a:lvl5pPr marL="2057400" indent="-228600" eaLnBrk="0" hangingPunct="0">
              <a:defRPr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sz="1100" dirty="0">
                <a:latin typeface="+mn-lt"/>
                <a:cs typeface="Arial"/>
              </a:rPr>
              <a:t>Discussion forums and chat room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sz="1100" dirty="0">
                <a:latin typeface="+mn-lt"/>
                <a:cs typeface="Arial"/>
              </a:rPr>
              <a:t>Marketplace </a:t>
            </a:r>
            <a:r>
              <a:rPr lang="en-US" sz="1100" dirty="0" smtClean="0">
                <a:latin typeface="+mn-lt"/>
                <a:cs typeface="Arial"/>
              </a:rPr>
              <a:t>– make contacts </a:t>
            </a:r>
            <a:r>
              <a:rPr lang="en-US" sz="1100" dirty="0">
                <a:latin typeface="+mn-lt"/>
                <a:cs typeface="Arial"/>
              </a:rPr>
              <a:t>and exchange messages with other members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sz="1100" dirty="0">
                <a:latin typeface="+mn-lt"/>
                <a:cs typeface="Arial"/>
              </a:rPr>
              <a:t>Notification and messaging system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sz="1100" dirty="0">
                <a:latin typeface="+mn-lt"/>
                <a:cs typeface="Arial"/>
              </a:rPr>
              <a:t>Engage on HP LIFE social media</a:t>
            </a:r>
          </a:p>
        </p:txBody>
      </p:sp>
      <p:sp>
        <p:nvSpPr>
          <p:cNvPr id="37" name="Pentagon 31"/>
          <p:cNvSpPr/>
          <p:nvPr/>
        </p:nvSpPr>
        <p:spPr>
          <a:xfrm>
            <a:off x="6628191" y="1425086"/>
            <a:ext cx="1907999" cy="376238"/>
          </a:xfrm>
          <a:prstGeom prst="homePlate">
            <a:avLst>
              <a:gd name="adj" fmla="val 33048"/>
            </a:avLst>
          </a:prstGeom>
          <a:solidFill>
            <a:srgbClr val="0096D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400"/>
              </a:spcAft>
              <a:defRPr/>
            </a:pPr>
            <a:r>
              <a:rPr lang="en-GB" sz="1200" b="1" dirty="0">
                <a:cs typeface="Arial"/>
              </a:rPr>
              <a:t>Support</a:t>
            </a:r>
          </a:p>
        </p:txBody>
      </p:sp>
      <p:sp>
        <p:nvSpPr>
          <p:cNvPr id="38" name="TextBox 43"/>
          <p:cNvSpPr txBox="1">
            <a:spLocks noChangeArrowheads="1"/>
          </p:cNvSpPr>
          <p:nvPr/>
        </p:nvSpPr>
        <p:spPr bwMode="auto">
          <a:xfrm>
            <a:off x="6628190" y="1925149"/>
            <a:ext cx="1800000" cy="1585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defPPr>
              <a:defRPr lang="en-US"/>
            </a:defPPr>
            <a:lvl1pPr marL="173038" indent="-173038">
              <a:spcBef>
                <a:spcPts val="1200"/>
              </a:spcBef>
              <a:spcAft>
                <a:spcPts val="400"/>
              </a:spcAft>
              <a:buFont typeface="Arial" pitchFamily="34" charset="0"/>
              <a:buChar char="•"/>
              <a:defRPr sz="1600">
                <a:latin typeface="HP Simplified"/>
                <a:cs typeface="HP Simplified"/>
              </a:defRPr>
            </a:lvl1pPr>
            <a:lvl2pPr marL="742950" indent="-285750" eaLnBrk="0" hangingPunct="0">
              <a:defRPr>
                <a:latin typeface="Arial" pitchFamily="34" charset="0"/>
              </a:defRPr>
            </a:lvl2pPr>
            <a:lvl3pPr marL="1143000" indent="-228600" eaLnBrk="0" hangingPunct="0">
              <a:defRPr>
                <a:latin typeface="Arial" pitchFamily="34" charset="0"/>
              </a:defRPr>
            </a:lvl3pPr>
            <a:lvl4pPr marL="1600200" indent="-228600" eaLnBrk="0" hangingPunct="0">
              <a:defRPr>
                <a:latin typeface="Arial" pitchFamily="34" charset="0"/>
              </a:defRPr>
            </a:lvl4pPr>
            <a:lvl5pPr marL="2057400" indent="-228600" eaLnBrk="0" hangingPunct="0">
              <a:defRPr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sz="1100" dirty="0">
                <a:latin typeface="+mn-lt"/>
                <a:cs typeface="Arial"/>
              </a:rPr>
              <a:t>HP experts and volunteering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sz="1100" dirty="0">
                <a:latin typeface="+mn-lt"/>
                <a:cs typeface="Arial"/>
              </a:rPr>
              <a:t>Workshop facility and webinars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sz="1100" dirty="0">
                <a:latin typeface="+mn-lt"/>
                <a:cs typeface="Arial"/>
              </a:rPr>
              <a:t>Q&amp;A section: answers from all – students, trainers, HP, etc.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sz="1100" dirty="0">
                <a:latin typeface="+mn-lt"/>
                <a:cs typeface="Arial"/>
              </a:rPr>
              <a:t>Resource center: tips and advice</a:t>
            </a:r>
          </a:p>
        </p:txBody>
      </p:sp>
    </p:spTree>
    <p:extLst>
      <p:ext uri="{BB962C8B-B14F-4D97-AF65-F5344CB8AC3E}">
        <p14:creationId xmlns:p14="http://schemas.microsoft.com/office/powerpoint/2010/main" val="3689512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HP LIFE e-Learning – course structure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sz="quarter" idx="10"/>
          </p:nvPr>
        </p:nvSpPr>
        <p:spPr>
          <a:xfrm>
            <a:off x="329184" y="1188720"/>
            <a:ext cx="8117904" cy="302910"/>
          </a:xfrm>
        </p:spPr>
        <p:txBody>
          <a:bodyPr/>
          <a:lstStyle/>
          <a:p>
            <a:r>
              <a:rPr lang="en-US" dirty="0"/>
              <a:t>Each course features seven steps</a:t>
            </a:r>
            <a:r>
              <a:rPr lang="en-US" dirty="0" smtClean="0"/>
              <a:t>:</a:t>
            </a:r>
            <a:endParaRPr lang="en-US" dirty="0"/>
          </a:p>
        </p:txBody>
      </p:sp>
      <p:sp>
        <p:nvSpPr>
          <p:cNvPr id="5" name="Text Placeholder 6"/>
          <p:cNvSpPr txBox="1">
            <a:spLocks/>
          </p:cNvSpPr>
          <p:nvPr/>
        </p:nvSpPr>
        <p:spPr bwMode="black">
          <a:xfrm>
            <a:off x="320675" y="2355726"/>
            <a:ext cx="8117904" cy="223224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>
            <a:lvl1pPr marL="0" indent="0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SzPct val="100000"/>
              <a:buFont typeface="Arial"/>
              <a:buNone/>
              <a:defRPr sz="1800" b="1" i="0" kern="1200">
                <a:solidFill>
                  <a:srgbClr val="0096D6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1pPr>
            <a:lvl2pPr marL="0" indent="0" algn="l" defTabSz="43021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SzPct val="100000"/>
              <a:buFont typeface="Lucida Grande"/>
              <a:buNone/>
              <a:defRPr sz="16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2pPr>
            <a:lvl3pPr marL="169863" indent="-169863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Font typeface="HP Simplified" pitchFamily="34" charset="0"/>
              <a:buChar char="•"/>
              <a:defRPr sz="14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3pPr>
            <a:lvl4pPr marL="341313" indent="-180975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SzPct val="80000"/>
              <a:buFont typeface="HP Simplified" pitchFamily="34" charset="0"/>
              <a:buChar char="–"/>
              <a:defRPr lang="en-US" sz="14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4pPr>
            <a:lvl5pPr marL="469900" indent="-150813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Font typeface="HP Simplified" pitchFamily="34" charset="0"/>
              <a:buChar char="•"/>
              <a:tabLst/>
              <a:defRPr sz="14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5pPr>
            <a:lvl6pPr marL="2286000" indent="0" algn="l" defTabSz="457200" rtl="0" eaLnBrk="1" latinLnBrk="0" hangingPunct="1">
              <a:lnSpc>
                <a:spcPts val="2500"/>
              </a:lnSpc>
              <a:spcBef>
                <a:spcPct val="200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2" indent="0">
              <a:buNone/>
            </a:pPr>
            <a:r>
              <a:rPr lang="en-GB" b="1" dirty="0">
                <a:solidFill>
                  <a:schemeClr val="tx2"/>
                </a:solidFill>
                <a:latin typeface="HP Simplified"/>
                <a:cs typeface="HP Simplified"/>
              </a:rPr>
              <a:t>Start</a:t>
            </a:r>
            <a:r>
              <a:rPr lang="en-GB" dirty="0">
                <a:solidFill>
                  <a:schemeClr val="tx2"/>
                </a:solidFill>
              </a:rPr>
              <a:t>: a brief overview of course objectives and components</a:t>
            </a:r>
          </a:p>
          <a:p>
            <a:pPr marL="0" lvl="2" indent="0">
              <a:buNone/>
            </a:pPr>
            <a:r>
              <a:rPr lang="en-GB" b="1" dirty="0"/>
              <a:t>Story: </a:t>
            </a:r>
            <a:r>
              <a:rPr lang="en-GB" dirty="0"/>
              <a:t>the scenario of a real-life entrepreneur facing a common business challenge (photo novella with audio)</a:t>
            </a:r>
          </a:p>
          <a:p>
            <a:pPr marL="0" lvl="2" indent="0">
              <a:buNone/>
            </a:pPr>
            <a:r>
              <a:rPr lang="en-GB" b="1" dirty="0"/>
              <a:t>Business concept: </a:t>
            </a:r>
            <a:r>
              <a:rPr lang="en-GB" dirty="0"/>
              <a:t>principles and strategies to respond to the business challenge (with guided and </a:t>
            </a:r>
            <a:br>
              <a:rPr lang="en-GB" dirty="0"/>
            </a:br>
            <a:r>
              <a:rPr lang="en-GB" dirty="0"/>
              <a:t>unguided interactivities)</a:t>
            </a:r>
          </a:p>
          <a:p>
            <a:pPr marL="0" lvl="2" indent="0">
              <a:buNone/>
            </a:pPr>
            <a:r>
              <a:rPr lang="en-GB" b="1" dirty="0"/>
              <a:t>Technology skill: </a:t>
            </a:r>
            <a:r>
              <a:rPr lang="en-GB" dirty="0"/>
              <a:t>skills linked to the business concept that can help save time and money; includes tutorials, interactivities, and downloadable exercises</a:t>
            </a:r>
          </a:p>
          <a:p>
            <a:pPr marL="0" lvl="2" indent="0">
              <a:buNone/>
            </a:pPr>
            <a:r>
              <a:rPr lang="en-GB" b="1" dirty="0"/>
              <a:t>Course discussion: </a:t>
            </a:r>
            <a:r>
              <a:rPr lang="en-GB" dirty="0"/>
              <a:t>an online global forum to share ideas with others</a:t>
            </a:r>
          </a:p>
          <a:p>
            <a:pPr marL="0" lvl="2" indent="0">
              <a:buNone/>
            </a:pPr>
            <a:r>
              <a:rPr lang="en-GB" b="1" dirty="0"/>
              <a:t>Certification: </a:t>
            </a:r>
            <a:r>
              <a:rPr lang="en-GB" dirty="0"/>
              <a:t>a celebration and validation of your learning; printed or uploaded </a:t>
            </a:r>
          </a:p>
          <a:p>
            <a:pPr marL="0" lvl="2" indent="0">
              <a:buNone/>
            </a:pPr>
            <a:r>
              <a:rPr lang="en-GB" b="1" dirty="0"/>
              <a:t>Next steps: </a:t>
            </a:r>
            <a:r>
              <a:rPr lang="en-GB" dirty="0"/>
              <a:t>additional resources to dive more deeply into the course topics and skills</a:t>
            </a:r>
          </a:p>
        </p:txBody>
      </p:sp>
      <p:pic>
        <p:nvPicPr>
          <p:cNvPr id="2" name="Bild 1" descr="0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84" y="1563638"/>
            <a:ext cx="8119491" cy="693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021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HP LIFE e-Learning – course structure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sz="quarter" idx="10"/>
          </p:nvPr>
        </p:nvSpPr>
        <p:spPr>
          <a:xfrm>
            <a:off x="329184" y="1188720"/>
            <a:ext cx="8117904" cy="302910"/>
          </a:xfrm>
        </p:spPr>
        <p:txBody>
          <a:bodyPr/>
          <a:lstStyle/>
          <a:p>
            <a:r>
              <a:rPr lang="en-US" dirty="0"/>
              <a:t>Each course features seven steps</a:t>
            </a:r>
            <a:r>
              <a:rPr lang="en-US" dirty="0" smtClean="0"/>
              <a:t>:</a:t>
            </a:r>
            <a:endParaRPr lang="en-US" dirty="0"/>
          </a:p>
        </p:txBody>
      </p:sp>
      <p:sp>
        <p:nvSpPr>
          <p:cNvPr id="5" name="Text Placeholder 6"/>
          <p:cNvSpPr txBox="1">
            <a:spLocks/>
          </p:cNvSpPr>
          <p:nvPr/>
        </p:nvSpPr>
        <p:spPr bwMode="black">
          <a:xfrm>
            <a:off x="320675" y="2355726"/>
            <a:ext cx="8117904" cy="223224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>
            <a:lvl1pPr marL="0" indent="0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SzPct val="100000"/>
              <a:buFont typeface="Arial"/>
              <a:buNone/>
              <a:defRPr sz="1800" b="1" i="0" kern="1200">
                <a:solidFill>
                  <a:srgbClr val="0096D6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1pPr>
            <a:lvl2pPr marL="0" indent="0" algn="l" defTabSz="43021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SzPct val="100000"/>
              <a:buFont typeface="Lucida Grande"/>
              <a:buNone/>
              <a:defRPr sz="16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2pPr>
            <a:lvl3pPr marL="169863" indent="-169863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Font typeface="HP Simplified" pitchFamily="34" charset="0"/>
              <a:buChar char="•"/>
              <a:defRPr sz="14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3pPr>
            <a:lvl4pPr marL="341313" indent="-180975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SzPct val="80000"/>
              <a:buFont typeface="HP Simplified" pitchFamily="34" charset="0"/>
              <a:buChar char="–"/>
              <a:defRPr lang="en-US" sz="14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4pPr>
            <a:lvl5pPr marL="469900" indent="-150813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Font typeface="HP Simplified" pitchFamily="34" charset="0"/>
              <a:buChar char="•"/>
              <a:tabLst/>
              <a:defRPr sz="14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5pPr>
            <a:lvl6pPr marL="2286000" indent="0" algn="l" defTabSz="457200" rtl="0" eaLnBrk="1" latinLnBrk="0" hangingPunct="1">
              <a:lnSpc>
                <a:spcPts val="2500"/>
              </a:lnSpc>
              <a:spcBef>
                <a:spcPct val="200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2" indent="0">
              <a:buNone/>
            </a:pPr>
            <a:r>
              <a:rPr lang="en-GB" b="1" dirty="0">
                <a:latin typeface="HP Simplified"/>
                <a:cs typeface="HP Simplified"/>
              </a:rPr>
              <a:t>Start</a:t>
            </a:r>
            <a:r>
              <a:rPr lang="en-GB" dirty="0"/>
              <a:t>: a brief overview of course objectives and components</a:t>
            </a:r>
          </a:p>
          <a:p>
            <a:pPr marL="0" lvl="2" indent="0">
              <a:buNone/>
            </a:pPr>
            <a:r>
              <a:rPr lang="en-GB" b="1" dirty="0">
                <a:solidFill>
                  <a:srgbClr val="0096D6"/>
                </a:solidFill>
              </a:rPr>
              <a:t>Story: </a:t>
            </a:r>
            <a:r>
              <a:rPr lang="en-GB" dirty="0">
                <a:solidFill>
                  <a:srgbClr val="0096D6"/>
                </a:solidFill>
              </a:rPr>
              <a:t>the scenario of a real-life entrepreneur facing a common business challenge (photo novella with audio)</a:t>
            </a:r>
          </a:p>
          <a:p>
            <a:pPr marL="0" lvl="2" indent="0">
              <a:buNone/>
            </a:pPr>
            <a:r>
              <a:rPr lang="en-GB" b="1" dirty="0"/>
              <a:t>Business concept: </a:t>
            </a:r>
            <a:r>
              <a:rPr lang="en-GB" dirty="0"/>
              <a:t>principles and strategies to respond to the business challenge (with guided and </a:t>
            </a:r>
            <a:br>
              <a:rPr lang="en-GB" dirty="0"/>
            </a:br>
            <a:r>
              <a:rPr lang="en-GB" dirty="0"/>
              <a:t>unguided interactivities)</a:t>
            </a:r>
          </a:p>
          <a:p>
            <a:pPr marL="0" lvl="2" indent="0">
              <a:buNone/>
            </a:pPr>
            <a:r>
              <a:rPr lang="en-GB" b="1" dirty="0"/>
              <a:t>Technology skill: </a:t>
            </a:r>
            <a:r>
              <a:rPr lang="en-GB" dirty="0"/>
              <a:t>skills linked to the business concept that can help save time and money; includes tutorials, interactivities, and downloadable exercises</a:t>
            </a:r>
          </a:p>
          <a:p>
            <a:pPr marL="0" lvl="2" indent="0">
              <a:buNone/>
            </a:pPr>
            <a:r>
              <a:rPr lang="en-GB" b="1" dirty="0"/>
              <a:t>Course discussion: </a:t>
            </a:r>
            <a:r>
              <a:rPr lang="en-GB" dirty="0"/>
              <a:t>an online global forum to share ideas with others</a:t>
            </a:r>
          </a:p>
          <a:p>
            <a:pPr marL="0" lvl="2" indent="0">
              <a:buNone/>
            </a:pPr>
            <a:r>
              <a:rPr lang="en-GB" b="1" dirty="0"/>
              <a:t>Certification: </a:t>
            </a:r>
            <a:r>
              <a:rPr lang="en-GB" dirty="0"/>
              <a:t>a celebration and validation of your learning; printed or uploaded </a:t>
            </a:r>
          </a:p>
          <a:p>
            <a:pPr marL="0" lvl="2" indent="0">
              <a:buNone/>
            </a:pPr>
            <a:r>
              <a:rPr lang="en-GB" b="1" dirty="0"/>
              <a:t>Next steps: </a:t>
            </a:r>
            <a:r>
              <a:rPr lang="en-GB" dirty="0"/>
              <a:t>additional resources to dive more deeply into the course topics and skills</a:t>
            </a:r>
          </a:p>
        </p:txBody>
      </p:sp>
      <p:pic>
        <p:nvPicPr>
          <p:cNvPr id="2" name="Bild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87" y="1563638"/>
            <a:ext cx="8119484" cy="693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036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HP LIFE e-Learning – course structure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sz="quarter" idx="10"/>
          </p:nvPr>
        </p:nvSpPr>
        <p:spPr>
          <a:xfrm>
            <a:off x="329184" y="1188720"/>
            <a:ext cx="8117904" cy="302910"/>
          </a:xfrm>
        </p:spPr>
        <p:txBody>
          <a:bodyPr/>
          <a:lstStyle/>
          <a:p>
            <a:r>
              <a:rPr lang="en-US" dirty="0"/>
              <a:t>Each course features seven steps</a:t>
            </a:r>
            <a:r>
              <a:rPr lang="en-US" dirty="0" smtClean="0"/>
              <a:t>:</a:t>
            </a:r>
            <a:endParaRPr lang="en-US" dirty="0"/>
          </a:p>
        </p:txBody>
      </p:sp>
      <p:sp>
        <p:nvSpPr>
          <p:cNvPr id="5" name="Text Placeholder 6"/>
          <p:cNvSpPr txBox="1">
            <a:spLocks/>
          </p:cNvSpPr>
          <p:nvPr/>
        </p:nvSpPr>
        <p:spPr bwMode="black">
          <a:xfrm>
            <a:off x="320675" y="2355726"/>
            <a:ext cx="8117904" cy="223224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>
            <a:lvl1pPr marL="0" indent="0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SzPct val="100000"/>
              <a:buFont typeface="Arial"/>
              <a:buNone/>
              <a:defRPr sz="1800" b="1" i="0" kern="1200">
                <a:solidFill>
                  <a:srgbClr val="0096D6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1pPr>
            <a:lvl2pPr marL="0" indent="0" algn="l" defTabSz="43021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SzPct val="100000"/>
              <a:buFont typeface="Lucida Grande"/>
              <a:buNone/>
              <a:defRPr sz="16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2pPr>
            <a:lvl3pPr marL="169863" indent="-169863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Font typeface="HP Simplified" pitchFamily="34" charset="0"/>
              <a:buChar char="•"/>
              <a:defRPr sz="14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3pPr>
            <a:lvl4pPr marL="341313" indent="-180975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SzPct val="80000"/>
              <a:buFont typeface="HP Simplified" pitchFamily="34" charset="0"/>
              <a:buChar char="–"/>
              <a:defRPr lang="en-US" sz="14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4pPr>
            <a:lvl5pPr marL="469900" indent="-150813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Font typeface="HP Simplified" pitchFamily="34" charset="0"/>
              <a:buChar char="•"/>
              <a:tabLst/>
              <a:defRPr sz="14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5pPr>
            <a:lvl6pPr marL="2286000" indent="0" algn="l" defTabSz="457200" rtl="0" eaLnBrk="1" latinLnBrk="0" hangingPunct="1">
              <a:lnSpc>
                <a:spcPts val="2500"/>
              </a:lnSpc>
              <a:spcBef>
                <a:spcPct val="200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2" indent="0">
              <a:buNone/>
            </a:pPr>
            <a:r>
              <a:rPr lang="en-GB" b="1" dirty="0">
                <a:latin typeface="HP Simplified"/>
                <a:cs typeface="HP Simplified"/>
              </a:rPr>
              <a:t>Start</a:t>
            </a:r>
            <a:r>
              <a:rPr lang="en-GB" dirty="0"/>
              <a:t>: a brief overview of course objectives and components</a:t>
            </a:r>
          </a:p>
          <a:p>
            <a:pPr marL="0" lvl="2" indent="0">
              <a:buNone/>
            </a:pPr>
            <a:r>
              <a:rPr lang="en-GB" b="1" dirty="0"/>
              <a:t>Story: </a:t>
            </a:r>
            <a:r>
              <a:rPr lang="en-GB" dirty="0"/>
              <a:t>the scenario of a real-life entrepreneur facing a common business challenge (photo novella with audio)</a:t>
            </a:r>
          </a:p>
          <a:p>
            <a:pPr marL="0" lvl="2" indent="0">
              <a:buNone/>
            </a:pPr>
            <a:r>
              <a:rPr lang="en-GB" b="1" dirty="0">
                <a:solidFill>
                  <a:srgbClr val="0096D6"/>
                </a:solidFill>
              </a:rPr>
              <a:t>Business concept: </a:t>
            </a:r>
            <a:r>
              <a:rPr lang="en-GB" dirty="0">
                <a:solidFill>
                  <a:srgbClr val="0096D6"/>
                </a:solidFill>
              </a:rPr>
              <a:t>principles and strategies to respond to the business challenge (with guided and </a:t>
            </a:r>
            <a:br>
              <a:rPr lang="en-GB" dirty="0">
                <a:solidFill>
                  <a:srgbClr val="0096D6"/>
                </a:solidFill>
              </a:rPr>
            </a:br>
            <a:r>
              <a:rPr lang="en-GB" dirty="0">
                <a:solidFill>
                  <a:srgbClr val="0096D6"/>
                </a:solidFill>
              </a:rPr>
              <a:t>unguided interactivities)</a:t>
            </a:r>
          </a:p>
          <a:p>
            <a:pPr marL="0" lvl="2" indent="0">
              <a:buNone/>
            </a:pPr>
            <a:r>
              <a:rPr lang="en-GB" b="1" dirty="0"/>
              <a:t>Technology skill: </a:t>
            </a:r>
            <a:r>
              <a:rPr lang="en-GB" dirty="0"/>
              <a:t>skills linked to the business concept that can help save time and money; includes tutorials, interactivities, and downloadable exercises</a:t>
            </a:r>
          </a:p>
          <a:p>
            <a:pPr marL="0" lvl="2" indent="0">
              <a:buNone/>
            </a:pPr>
            <a:r>
              <a:rPr lang="en-GB" b="1" dirty="0"/>
              <a:t>Course discussion: </a:t>
            </a:r>
            <a:r>
              <a:rPr lang="en-GB" dirty="0"/>
              <a:t>an online global forum to share ideas with others</a:t>
            </a:r>
          </a:p>
          <a:p>
            <a:pPr marL="0" lvl="2" indent="0">
              <a:buNone/>
            </a:pPr>
            <a:r>
              <a:rPr lang="en-GB" b="1" dirty="0"/>
              <a:t>Certification: </a:t>
            </a:r>
            <a:r>
              <a:rPr lang="en-GB" dirty="0"/>
              <a:t>a celebration and validation of your learning; printed or uploaded </a:t>
            </a:r>
          </a:p>
          <a:p>
            <a:pPr marL="0" lvl="2" indent="0">
              <a:buNone/>
            </a:pPr>
            <a:r>
              <a:rPr lang="en-GB" b="1" dirty="0"/>
              <a:t>Next steps: </a:t>
            </a:r>
            <a:r>
              <a:rPr lang="en-GB" dirty="0"/>
              <a:t>additional resources to dive more deeply into the course topics and skills</a:t>
            </a:r>
          </a:p>
        </p:txBody>
      </p:sp>
      <p:pic>
        <p:nvPicPr>
          <p:cNvPr id="2" name="Bild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87" y="1563638"/>
            <a:ext cx="8119484" cy="693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089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HP LIFE e-Learning – course structure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sz="quarter" idx="10"/>
          </p:nvPr>
        </p:nvSpPr>
        <p:spPr>
          <a:xfrm>
            <a:off x="329184" y="1188720"/>
            <a:ext cx="8117904" cy="302910"/>
          </a:xfrm>
        </p:spPr>
        <p:txBody>
          <a:bodyPr/>
          <a:lstStyle/>
          <a:p>
            <a:r>
              <a:rPr lang="en-US" dirty="0"/>
              <a:t>Each course features seven steps</a:t>
            </a:r>
            <a:r>
              <a:rPr lang="en-US" dirty="0" smtClean="0"/>
              <a:t>:</a:t>
            </a:r>
            <a:endParaRPr lang="en-US" dirty="0"/>
          </a:p>
        </p:txBody>
      </p:sp>
      <p:sp>
        <p:nvSpPr>
          <p:cNvPr id="5" name="Text Placeholder 6"/>
          <p:cNvSpPr txBox="1">
            <a:spLocks/>
          </p:cNvSpPr>
          <p:nvPr/>
        </p:nvSpPr>
        <p:spPr bwMode="black">
          <a:xfrm>
            <a:off x="320675" y="2355726"/>
            <a:ext cx="8117904" cy="223224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>
            <a:lvl1pPr marL="0" indent="0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SzPct val="100000"/>
              <a:buFont typeface="Arial"/>
              <a:buNone/>
              <a:defRPr sz="1800" b="1" i="0" kern="1200">
                <a:solidFill>
                  <a:srgbClr val="0096D6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1pPr>
            <a:lvl2pPr marL="0" indent="0" algn="l" defTabSz="43021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SzPct val="100000"/>
              <a:buFont typeface="Lucida Grande"/>
              <a:buNone/>
              <a:defRPr sz="16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2pPr>
            <a:lvl3pPr marL="169863" indent="-169863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Font typeface="HP Simplified" pitchFamily="34" charset="0"/>
              <a:buChar char="•"/>
              <a:defRPr sz="14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3pPr>
            <a:lvl4pPr marL="341313" indent="-180975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SzPct val="80000"/>
              <a:buFont typeface="HP Simplified" pitchFamily="34" charset="0"/>
              <a:buChar char="–"/>
              <a:defRPr lang="en-US" sz="14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4pPr>
            <a:lvl5pPr marL="469900" indent="-150813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Font typeface="HP Simplified" pitchFamily="34" charset="0"/>
              <a:buChar char="•"/>
              <a:tabLst/>
              <a:defRPr sz="14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5pPr>
            <a:lvl6pPr marL="2286000" indent="0" algn="l" defTabSz="457200" rtl="0" eaLnBrk="1" latinLnBrk="0" hangingPunct="1">
              <a:lnSpc>
                <a:spcPts val="2500"/>
              </a:lnSpc>
              <a:spcBef>
                <a:spcPct val="200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2" indent="0">
              <a:buNone/>
            </a:pPr>
            <a:r>
              <a:rPr lang="en-GB" b="1" dirty="0">
                <a:latin typeface="HP Simplified"/>
                <a:cs typeface="HP Simplified"/>
              </a:rPr>
              <a:t>Start</a:t>
            </a:r>
            <a:r>
              <a:rPr lang="en-GB" dirty="0"/>
              <a:t>: a brief overview of course objectives and components</a:t>
            </a:r>
          </a:p>
          <a:p>
            <a:pPr marL="0" lvl="2" indent="0">
              <a:buNone/>
            </a:pPr>
            <a:r>
              <a:rPr lang="en-GB" b="1" dirty="0"/>
              <a:t>Story: </a:t>
            </a:r>
            <a:r>
              <a:rPr lang="en-GB" dirty="0"/>
              <a:t>the scenario of a real-life entrepreneur facing a common business challenge (photo novella with audio)</a:t>
            </a:r>
          </a:p>
          <a:p>
            <a:pPr marL="0" lvl="2" indent="0">
              <a:buNone/>
            </a:pPr>
            <a:r>
              <a:rPr lang="en-GB" b="1" dirty="0"/>
              <a:t>Business concept: </a:t>
            </a:r>
            <a:r>
              <a:rPr lang="en-GB" dirty="0"/>
              <a:t>principles and strategies to respond to the business challenge (with guided and </a:t>
            </a:r>
            <a:br>
              <a:rPr lang="en-GB" dirty="0"/>
            </a:br>
            <a:r>
              <a:rPr lang="en-GB" dirty="0"/>
              <a:t>unguided interactivities)</a:t>
            </a:r>
          </a:p>
          <a:p>
            <a:pPr marL="0" lvl="2" indent="0">
              <a:buNone/>
            </a:pPr>
            <a:r>
              <a:rPr lang="en-GB" b="1" dirty="0">
                <a:solidFill>
                  <a:srgbClr val="0096D6"/>
                </a:solidFill>
              </a:rPr>
              <a:t>Technology skill: </a:t>
            </a:r>
            <a:r>
              <a:rPr lang="en-GB" dirty="0">
                <a:solidFill>
                  <a:srgbClr val="0096D6"/>
                </a:solidFill>
              </a:rPr>
              <a:t>skills linked to the business concept that can help save time and money; includes tutorials, interactivities, and downloadable exercises</a:t>
            </a:r>
          </a:p>
          <a:p>
            <a:pPr marL="0" lvl="2" indent="0">
              <a:buNone/>
            </a:pPr>
            <a:r>
              <a:rPr lang="en-GB" b="1" dirty="0"/>
              <a:t>Course discussion: </a:t>
            </a:r>
            <a:r>
              <a:rPr lang="en-GB" dirty="0"/>
              <a:t>an online global forum to share ideas with others</a:t>
            </a:r>
          </a:p>
          <a:p>
            <a:pPr marL="0" lvl="2" indent="0">
              <a:buNone/>
            </a:pPr>
            <a:r>
              <a:rPr lang="en-GB" b="1" dirty="0"/>
              <a:t>Certification: </a:t>
            </a:r>
            <a:r>
              <a:rPr lang="en-GB" dirty="0"/>
              <a:t>a celebration and validation of your learning; printed or uploaded </a:t>
            </a:r>
          </a:p>
          <a:p>
            <a:pPr marL="0" lvl="2" indent="0">
              <a:buNone/>
            </a:pPr>
            <a:r>
              <a:rPr lang="en-GB" b="1" dirty="0"/>
              <a:t>Next steps: </a:t>
            </a:r>
            <a:r>
              <a:rPr lang="en-GB" dirty="0"/>
              <a:t>additional resources to dive more deeply into the course topics and skills</a:t>
            </a:r>
          </a:p>
        </p:txBody>
      </p:sp>
      <p:pic>
        <p:nvPicPr>
          <p:cNvPr id="2" name="Bild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87" y="1563638"/>
            <a:ext cx="8119484" cy="693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523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HP LIFE e-Learning – course structure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sz="quarter" idx="10"/>
          </p:nvPr>
        </p:nvSpPr>
        <p:spPr>
          <a:xfrm>
            <a:off x="329184" y="1188720"/>
            <a:ext cx="8117904" cy="302910"/>
          </a:xfrm>
        </p:spPr>
        <p:txBody>
          <a:bodyPr/>
          <a:lstStyle/>
          <a:p>
            <a:r>
              <a:rPr lang="en-US" dirty="0"/>
              <a:t>Each course features seven steps</a:t>
            </a:r>
            <a:r>
              <a:rPr lang="en-US" dirty="0" smtClean="0"/>
              <a:t>:</a:t>
            </a:r>
            <a:endParaRPr lang="en-US" dirty="0"/>
          </a:p>
        </p:txBody>
      </p:sp>
      <p:sp>
        <p:nvSpPr>
          <p:cNvPr id="5" name="Text Placeholder 6"/>
          <p:cNvSpPr txBox="1">
            <a:spLocks/>
          </p:cNvSpPr>
          <p:nvPr/>
        </p:nvSpPr>
        <p:spPr bwMode="black">
          <a:xfrm>
            <a:off x="320675" y="2355726"/>
            <a:ext cx="8117904" cy="223224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>
            <a:lvl1pPr marL="0" indent="0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SzPct val="100000"/>
              <a:buFont typeface="Arial"/>
              <a:buNone/>
              <a:defRPr sz="1800" b="1" i="0" kern="1200">
                <a:solidFill>
                  <a:srgbClr val="0096D6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1pPr>
            <a:lvl2pPr marL="0" indent="0" algn="l" defTabSz="43021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SzPct val="100000"/>
              <a:buFont typeface="Lucida Grande"/>
              <a:buNone/>
              <a:defRPr sz="16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2pPr>
            <a:lvl3pPr marL="169863" indent="-169863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Font typeface="HP Simplified" pitchFamily="34" charset="0"/>
              <a:buChar char="•"/>
              <a:defRPr sz="14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3pPr>
            <a:lvl4pPr marL="341313" indent="-180975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SzPct val="80000"/>
              <a:buFont typeface="HP Simplified" pitchFamily="34" charset="0"/>
              <a:buChar char="–"/>
              <a:defRPr lang="en-US" sz="14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4pPr>
            <a:lvl5pPr marL="469900" indent="-150813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Font typeface="HP Simplified" pitchFamily="34" charset="0"/>
              <a:buChar char="•"/>
              <a:tabLst/>
              <a:defRPr sz="14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5pPr>
            <a:lvl6pPr marL="2286000" indent="0" algn="l" defTabSz="457200" rtl="0" eaLnBrk="1" latinLnBrk="0" hangingPunct="1">
              <a:lnSpc>
                <a:spcPts val="2500"/>
              </a:lnSpc>
              <a:spcBef>
                <a:spcPct val="200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2" indent="0">
              <a:buNone/>
            </a:pPr>
            <a:r>
              <a:rPr lang="en-GB" b="1" dirty="0">
                <a:latin typeface="HP Simplified"/>
                <a:cs typeface="HP Simplified"/>
              </a:rPr>
              <a:t>Start</a:t>
            </a:r>
            <a:r>
              <a:rPr lang="en-GB" dirty="0"/>
              <a:t>: a brief overview of course objectives and components</a:t>
            </a:r>
          </a:p>
          <a:p>
            <a:pPr marL="0" lvl="2" indent="0">
              <a:buNone/>
            </a:pPr>
            <a:r>
              <a:rPr lang="en-GB" b="1" dirty="0"/>
              <a:t>Story: </a:t>
            </a:r>
            <a:r>
              <a:rPr lang="en-GB" dirty="0"/>
              <a:t>the scenario of a real-life entrepreneur facing a common business challenge (photo novella with audio)</a:t>
            </a:r>
          </a:p>
          <a:p>
            <a:pPr marL="0" lvl="2" indent="0">
              <a:buNone/>
            </a:pPr>
            <a:r>
              <a:rPr lang="en-GB" b="1" dirty="0"/>
              <a:t>Business concept: </a:t>
            </a:r>
            <a:r>
              <a:rPr lang="en-GB" dirty="0"/>
              <a:t>principles and strategies to respond to the business challenge (with guided and </a:t>
            </a:r>
            <a:br>
              <a:rPr lang="en-GB" dirty="0"/>
            </a:br>
            <a:r>
              <a:rPr lang="en-GB" dirty="0"/>
              <a:t>unguided interactivities)</a:t>
            </a:r>
          </a:p>
          <a:p>
            <a:pPr marL="0" lvl="2" indent="0">
              <a:buNone/>
            </a:pPr>
            <a:r>
              <a:rPr lang="en-GB" b="1" dirty="0"/>
              <a:t>Technology skill: </a:t>
            </a:r>
            <a:r>
              <a:rPr lang="en-GB" dirty="0"/>
              <a:t>skills linked to the business concept that can help save time and money; includes tutorials, interactivities, and downloadable exercises</a:t>
            </a:r>
          </a:p>
          <a:p>
            <a:pPr marL="0" lvl="2" indent="0">
              <a:buNone/>
            </a:pPr>
            <a:r>
              <a:rPr lang="en-GB" b="1" dirty="0">
                <a:solidFill>
                  <a:srgbClr val="0096D6"/>
                </a:solidFill>
              </a:rPr>
              <a:t>Course discussion: </a:t>
            </a:r>
            <a:r>
              <a:rPr lang="en-GB" dirty="0">
                <a:solidFill>
                  <a:srgbClr val="0096D6"/>
                </a:solidFill>
              </a:rPr>
              <a:t>an online global forum to share ideas with others</a:t>
            </a:r>
          </a:p>
          <a:p>
            <a:pPr marL="0" lvl="2" indent="0">
              <a:buNone/>
            </a:pPr>
            <a:r>
              <a:rPr lang="en-GB" b="1" dirty="0"/>
              <a:t>Certification: </a:t>
            </a:r>
            <a:r>
              <a:rPr lang="en-GB" dirty="0"/>
              <a:t>a celebration and validation of your learning; printed or uploaded </a:t>
            </a:r>
          </a:p>
          <a:p>
            <a:pPr marL="0" lvl="2" indent="0">
              <a:buNone/>
            </a:pPr>
            <a:r>
              <a:rPr lang="en-GB" b="1" dirty="0"/>
              <a:t>Next steps: </a:t>
            </a:r>
            <a:r>
              <a:rPr lang="en-GB" dirty="0"/>
              <a:t>additional resources to dive more deeply into the course topics and skills</a:t>
            </a:r>
          </a:p>
        </p:txBody>
      </p:sp>
      <p:pic>
        <p:nvPicPr>
          <p:cNvPr id="2" name="Bild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87" y="1563638"/>
            <a:ext cx="8119484" cy="693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655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HP LIFE e-Learning – course structure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sz="quarter" idx="10"/>
          </p:nvPr>
        </p:nvSpPr>
        <p:spPr>
          <a:xfrm>
            <a:off x="329184" y="1188720"/>
            <a:ext cx="8117904" cy="302910"/>
          </a:xfrm>
        </p:spPr>
        <p:txBody>
          <a:bodyPr/>
          <a:lstStyle/>
          <a:p>
            <a:r>
              <a:rPr lang="en-US" dirty="0"/>
              <a:t>Each course features seven steps</a:t>
            </a:r>
            <a:r>
              <a:rPr lang="en-US" dirty="0" smtClean="0"/>
              <a:t>:</a:t>
            </a:r>
            <a:endParaRPr lang="en-US" dirty="0"/>
          </a:p>
        </p:txBody>
      </p:sp>
      <p:sp>
        <p:nvSpPr>
          <p:cNvPr id="5" name="Text Placeholder 6"/>
          <p:cNvSpPr txBox="1">
            <a:spLocks/>
          </p:cNvSpPr>
          <p:nvPr/>
        </p:nvSpPr>
        <p:spPr bwMode="black">
          <a:xfrm>
            <a:off x="320675" y="2355726"/>
            <a:ext cx="8117904" cy="223224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>
            <a:lvl1pPr marL="0" indent="0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SzPct val="100000"/>
              <a:buFont typeface="Arial"/>
              <a:buNone/>
              <a:defRPr sz="1800" b="1" i="0" kern="1200">
                <a:solidFill>
                  <a:srgbClr val="0096D6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1pPr>
            <a:lvl2pPr marL="0" indent="0" algn="l" defTabSz="43021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SzPct val="100000"/>
              <a:buFont typeface="Lucida Grande"/>
              <a:buNone/>
              <a:defRPr sz="16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2pPr>
            <a:lvl3pPr marL="169863" indent="-169863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Font typeface="HP Simplified" pitchFamily="34" charset="0"/>
              <a:buChar char="•"/>
              <a:defRPr sz="14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3pPr>
            <a:lvl4pPr marL="341313" indent="-180975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SzPct val="80000"/>
              <a:buFont typeface="HP Simplified" pitchFamily="34" charset="0"/>
              <a:buChar char="–"/>
              <a:defRPr lang="en-US" sz="14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4pPr>
            <a:lvl5pPr marL="469900" indent="-150813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Font typeface="HP Simplified" pitchFamily="34" charset="0"/>
              <a:buChar char="•"/>
              <a:tabLst/>
              <a:defRPr sz="14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5pPr>
            <a:lvl6pPr marL="2286000" indent="0" algn="l" defTabSz="457200" rtl="0" eaLnBrk="1" latinLnBrk="0" hangingPunct="1">
              <a:lnSpc>
                <a:spcPts val="2500"/>
              </a:lnSpc>
              <a:spcBef>
                <a:spcPct val="200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2" indent="0">
              <a:buNone/>
            </a:pPr>
            <a:r>
              <a:rPr lang="en-GB" b="1" dirty="0">
                <a:latin typeface="HP Simplified"/>
                <a:cs typeface="HP Simplified"/>
              </a:rPr>
              <a:t>Start</a:t>
            </a:r>
            <a:r>
              <a:rPr lang="en-GB" dirty="0"/>
              <a:t>: a brief overview of course objectives and components</a:t>
            </a:r>
          </a:p>
          <a:p>
            <a:pPr marL="0" lvl="2" indent="0">
              <a:buNone/>
            </a:pPr>
            <a:r>
              <a:rPr lang="en-GB" b="1" dirty="0"/>
              <a:t>Story: </a:t>
            </a:r>
            <a:r>
              <a:rPr lang="en-GB" dirty="0"/>
              <a:t>the scenario of a real-life entrepreneur facing a common business challenge (photo novella with audio)</a:t>
            </a:r>
          </a:p>
          <a:p>
            <a:pPr marL="0" lvl="2" indent="0">
              <a:buNone/>
            </a:pPr>
            <a:r>
              <a:rPr lang="en-GB" b="1" dirty="0"/>
              <a:t>Business concept: </a:t>
            </a:r>
            <a:r>
              <a:rPr lang="en-GB" dirty="0"/>
              <a:t>principles and strategies to respond to the business challenge (with guided and </a:t>
            </a:r>
            <a:br>
              <a:rPr lang="en-GB" dirty="0"/>
            </a:br>
            <a:r>
              <a:rPr lang="en-GB" dirty="0"/>
              <a:t>unguided interactivities)</a:t>
            </a:r>
          </a:p>
          <a:p>
            <a:pPr marL="0" lvl="2" indent="0">
              <a:buNone/>
            </a:pPr>
            <a:r>
              <a:rPr lang="en-GB" b="1" dirty="0"/>
              <a:t>Technology skill: </a:t>
            </a:r>
            <a:r>
              <a:rPr lang="en-GB" dirty="0"/>
              <a:t>skills linked to the business concept that can help save time and money; includes tutorials, interactivities, and downloadable exercises</a:t>
            </a:r>
          </a:p>
          <a:p>
            <a:pPr marL="0" lvl="2" indent="0">
              <a:buNone/>
            </a:pPr>
            <a:r>
              <a:rPr lang="en-GB" b="1" dirty="0"/>
              <a:t>Course discussion: </a:t>
            </a:r>
            <a:r>
              <a:rPr lang="en-GB" dirty="0"/>
              <a:t>an online global forum to share ideas with others</a:t>
            </a:r>
          </a:p>
          <a:p>
            <a:pPr marL="0" lvl="2" indent="0">
              <a:buNone/>
            </a:pPr>
            <a:r>
              <a:rPr lang="en-GB" b="1" dirty="0">
                <a:solidFill>
                  <a:srgbClr val="0096D6"/>
                </a:solidFill>
              </a:rPr>
              <a:t>Certification: </a:t>
            </a:r>
            <a:r>
              <a:rPr lang="en-GB" dirty="0">
                <a:solidFill>
                  <a:srgbClr val="0096D6"/>
                </a:solidFill>
              </a:rPr>
              <a:t>a celebration and validation of your learning; printed or uploaded </a:t>
            </a:r>
          </a:p>
          <a:p>
            <a:pPr marL="0" lvl="2" indent="0">
              <a:buNone/>
            </a:pPr>
            <a:r>
              <a:rPr lang="en-GB" b="1" dirty="0"/>
              <a:t>Next steps: </a:t>
            </a:r>
            <a:r>
              <a:rPr lang="en-GB" dirty="0"/>
              <a:t>additional resources to dive more deeply into the course topics and skills</a:t>
            </a:r>
          </a:p>
        </p:txBody>
      </p:sp>
      <p:pic>
        <p:nvPicPr>
          <p:cNvPr id="2" name="Bild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87" y="1563638"/>
            <a:ext cx="8119484" cy="693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354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HP LIFE e-Learning – course structure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sz="quarter" idx="10"/>
          </p:nvPr>
        </p:nvSpPr>
        <p:spPr>
          <a:xfrm>
            <a:off x="329184" y="1188720"/>
            <a:ext cx="8117904" cy="302910"/>
          </a:xfrm>
        </p:spPr>
        <p:txBody>
          <a:bodyPr/>
          <a:lstStyle/>
          <a:p>
            <a:r>
              <a:rPr lang="en-US" dirty="0"/>
              <a:t>Each course features seven steps</a:t>
            </a:r>
            <a:r>
              <a:rPr lang="en-US" dirty="0" smtClean="0"/>
              <a:t>:</a:t>
            </a:r>
            <a:endParaRPr lang="en-US" dirty="0"/>
          </a:p>
        </p:txBody>
      </p:sp>
      <p:sp>
        <p:nvSpPr>
          <p:cNvPr id="5" name="Text Placeholder 6"/>
          <p:cNvSpPr txBox="1">
            <a:spLocks/>
          </p:cNvSpPr>
          <p:nvPr/>
        </p:nvSpPr>
        <p:spPr bwMode="black">
          <a:xfrm>
            <a:off x="320675" y="2355726"/>
            <a:ext cx="8117904" cy="223224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>
            <a:lvl1pPr marL="0" indent="0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SzPct val="100000"/>
              <a:buFont typeface="Arial"/>
              <a:buNone/>
              <a:defRPr sz="1800" b="1" i="0" kern="1200">
                <a:solidFill>
                  <a:srgbClr val="0096D6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1pPr>
            <a:lvl2pPr marL="0" indent="0" algn="l" defTabSz="43021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SzPct val="100000"/>
              <a:buFont typeface="Lucida Grande"/>
              <a:buNone/>
              <a:defRPr sz="16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2pPr>
            <a:lvl3pPr marL="169863" indent="-169863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Font typeface="HP Simplified" pitchFamily="34" charset="0"/>
              <a:buChar char="•"/>
              <a:defRPr sz="14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3pPr>
            <a:lvl4pPr marL="341313" indent="-180975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SzPct val="80000"/>
              <a:buFont typeface="HP Simplified" pitchFamily="34" charset="0"/>
              <a:buChar char="–"/>
              <a:defRPr lang="en-US" sz="14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4pPr>
            <a:lvl5pPr marL="469900" indent="-150813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Font typeface="HP Simplified" pitchFamily="34" charset="0"/>
              <a:buChar char="•"/>
              <a:tabLst/>
              <a:defRPr sz="14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5pPr>
            <a:lvl6pPr marL="2286000" indent="0" algn="l" defTabSz="457200" rtl="0" eaLnBrk="1" latinLnBrk="0" hangingPunct="1">
              <a:lnSpc>
                <a:spcPts val="2500"/>
              </a:lnSpc>
              <a:spcBef>
                <a:spcPct val="200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2" indent="0">
              <a:buNone/>
            </a:pPr>
            <a:r>
              <a:rPr lang="en-GB" b="1" dirty="0">
                <a:latin typeface="HP Simplified"/>
                <a:cs typeface="HP Simplified"/>
              </a:rPr>
              <a:t>Start</a:t>
            </a:r>
            <a:r>
              <a:rPr lang="en-GB" dirty="0"/>
              <a:t>: a brief overview of course objectives and components</a:t>
            </a:r>
          </a:p>
          <a:p>
            <a:pPr marL="0" lvl="2" indent="0">
              <a:buNone/>
            </a:pPr>
            <a:r>
              <a:rPr lang="en-GB" b="1" dirty="0"/>
              <a:t>Story: </a:t>
            </a:r>
            <a:r>
              <a:rPr lang="en-GB" dirty="0"/>
              <a:t>the scenario of a real-life entrepreneur facing a common business challenge (photo novella with audio)</a:t>
            </a:r>
          </a:p>
          <a:p>
            <a:pPr marL="0" lvl="2" indent="0">
              <a:buNone/>
            </a:pPr>
            <a:r>
              <a:rPr lang="en-GB" b="1" dirty="0"/>
              <a:t>Business concept: </a:t>
            </a:r>
            <a:r>
              <a:rPr lang="en-GB" dirty="0"/>
              <a:t>principles and strategies to respond to the business challenge (with guided and </a:t>
            </a:r>
            <a:br>
              <a:rPr lang="en-GB" dirty="0"/>
            </a:br>
            <a:r>
              <a:rPr lang="en-GB" dirty="0"/>
              <a:t>unguided interactivities)</a:t>
            </a:r>
          </a:p>
          <a:p>
            <a:pPr marL="0" lvl="2" indent="0">
              <a:buNone/>
            </a:pPr>
            <a:r>
              <a:rPr lang="en-GB" b="1" dirty="0"/>
              <a:t>Technology skill: </a:t>
            </a:r>
            <a:r>
              <a:rPr lang="en-GB" dirty="0"/>
              <a:t>skills linked to the business concept that can help save time and money; includes tutorials, interactivities, and downloadable exercises</a:t>
            </a:r>
          </a:p>
          <a:p>
            <a:pPr marL="0" lvl="2" indent="0">
              <a:buNone/>
            </a:pPr>
            <a:r>
              <a:rPr lang="en-GB" b="1" dirty="0"/>
              <a:t>Course discussion: </a:t>
            </a:r>
            <a:r>
              <a:rPr lang="en-GB" dirty="0"/>
              <a:t>an online global forum to share ideas with others</a:t>
            </a:r>
          </a:p>
          <a:p>
            <a:pPr marL="0" lvl="2" indent="0">
              <a:buNone/>
            </a:pPr>
            <a:r>
              <a:rPr lang="en-GB" b="1" dirty="0"/>
              <a:t>Certification: </a:t>
            </a:r>
            <a:r>
              <a:rPr lang="en-GB" dirty="0"/>
              <a:t>a celebration and validation of your learning; printed or uploaded </a:t>
            </a:r>
          </a:p>
          <a:p>
            <a:pPr marL="0" lvl="2" indent="0">
              <a:buNone/>
            </a:pPr>
            <a:r>
              <a:rPr lang="en-GB" b="1" dirty="0">
                <a:solidFill>
                  <a:srgbClr val="0096D6"/>
                </a:solidFill>
              </a:rPr>
              <a:t>Next steps: </a:t>
            </a:r>
            <a:r>
              <a:rPr lang="en-GB" dirty="0">
                <a:solidFill>
                  <a:srgbClr val="0096D6"/>
                </a:solidFill>
              </a:rPr>
              <a:t>additional resources to dive more deeply into the course topics and skills</a:t>
            </a:r>
          </a:p>
        </p:txBody>
      </p:sp>
      <p:pic>
        <p:nvPicPr>
          <p:cNvPr id="2" name="Bild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87" y="1563638"/>
            <a:ext cx="8119484" cy="693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513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hteck 10"/>
          <p:cNvSpPr/>
          <p:nvPr/>
        </p:nvSpPr>
        <p:spPr>
          <a:xfrm>
            <a:off x="444501" y="4758803"/>
            <a:ext cx="4991595" cy="228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5" name="Bild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r="6401" b="4091"/>
          <a:stretch/>
        </p:blipFill>
        <p:spPr>
          <a:xfrm>
            <a:off x="4827592" y="2238855"/>
            <a:ext cx="4955893" cy="2715766"/>
          </a:xfrm>
          <a:prstGeom prst="rect">
            <a:avLst/>
          </a:prstGeom>
        </p:spPr>
      </p:pic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329185" y="751389"/>
            <a:ext cx="6547071" cy="725364"/>
          </a:xfrm>
        </p:spPr>
        <p:txBody>
          <a:bodyPr/>
          <a:lstStyle/>
          <a:p>
            <a:r>
              <a:rPr lang="en-US" dirty="0"/>
              <a:t>Depends on the needs of learners, resources available, and structure of existing </a:t>
            </a:r>
            <a:r>
              <a:rPr lang="en-US" dirty="0" smtClean="0"/>
              <a:t>programs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HP LIFE e-Learning – use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sz="quarter" idx="10"/>
          </p:nvPr>
        </p:nvSpPr>
        <p:spPr>
          <a:xfrm>
            <a:off x="329183" y="1476753"/>
            <a:ext cx="8117207" cy="1743069"/>
          </a:xfrm>
        </p:spPr>
        <p:txBody>
          <a:bodyPr/>
          <a:lstStyle/>
          <a:p>
            <a:r>
              <a:rPr lang="de-DE" dirty="0" smtClean="0"/>
              <a:t>Are </a:t>
            </a:r>
            <a:r>
              <a:rPr lang="de-DE" dirty="0" err="1" smtClean="0"/>
              <a:t>you</a:t>
            </a:r>
            <a:r>
              <a:rPr lang="de-DE" dirty="0" smtClean="0"/>
              <a:t> an </a:t>
            </a:r>
            <a:r>
              <a:rPr lang="de-DE" dirty="0" err="1" smtClean="0"/>
              <a:t>instructor</a:t>
            </a:r>
            <a:r>
              <a:rPr lang="de-DE" dirty="0" smtClean="0"/>
              <a:t>, </a:t>
            </a:r>
            <a:r>
              <a:rPr lang="de-DE" dirty="0" err="1" smtClean="0"/>
              <a:t>trainer</a:t>
            </a:r>
            <a:r>
              <a:rPr lang="de-DE" dirty="0" smtClean="0"/>
              <a:t>, </a:t>
            </a:r>
            <a:r>
              <a:rPr lang="de-DE" dirty="0" err="1" smtClean="0"/>
              <a:t>or</a:t>
            </a:r>
            <a:r>
              <a:rPr lang="de-DE" dirty="0" smtClean="0"/>
              <a:t> </a:t>
            </a:r>
            <a:r>
              <a:rPr lang="de-DE" dirty="0" err="1" smtClean="0"/>
              <a:t>mentor</a:t>
            </a:r>
            <a:r>
              <a:rPr lang="de-DE" dirty="0" smtClean="0"/>
              <a:t> …</a:t>
            </a:r>
            <a:endParaRPr lang="de-DE" dirty="0"/>
          </a:p>
          <a:p>
            <a:pPr lvl="2"/>
            <a:r>
              <a:rPr lang="de-DE" dirty="0"/>
              <a:t>Looking to enrich an existing curriculum or </a:t>
            </a:r>
            <a:r>
              <a:rPr lang="de-DE" dirty="0" smtClean="0"/>
              <a:t>use </a:t>
            </a:r>
            <a:r>
              <a:rPr lang="de-DE" dirty="0"/>
              <a:t>a new </a:t>
            </a:r>
            <a:r>
              <a:rPr lang="de-DE" dirty="0" smtClean="0"/>
              <a:t>stand-alone </a:t>
            </a:r>
            <a:r>
              <a:rPr lang="de-DE" dirty="0"/>
              <a:t>course?</a:t>
            </a:r>
          </a:p>
          <a:p>
            <a:pPr lvl="2"/>
            <a:r>
              <a:rPr lang="de-DE" dirty="0" err="1"/>
              <a:t>Exploring</a:t>
            </a:r>
            <a:r>
              <a:rPr lang="de-DE" dirty="0"/>
              <a:t> </a:t>
            </a:r>
            <a:r>
              <a:rPr lang="de-DE" dirty="0" err="1"/>
              <a:t>ways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increase</a:t>
            </a:r>
            <a:r>
              <a:rPr lang="de-DE" dirty="0"/>
              <a:t> </a:t>
            </a:r>
            <a:r>
              <a:rPr lang="de-DE" dirty="0" err="1"/>
              <a:t>participatory</a:t>
            </a:r>
            <a:r>
              <a:rPr lang="de-DE" dirty="0"/>
              <a:t> </a:t>
            </a:r>
            <a:r>
              <a:rPr lang="de-DE" dirty="0" err="1"/>
              <a:t>or</a:t>
            </a:r>
            <a:r>
              <a:rPr lang="de-DE" dirty="0"/>
              <a:t> </a:t>
            </a:r>
            <a:r>
              <a:rPr lang="de-DE" dirty="0" err="1"/>
              <a:t>group</a:t>
            </a:r>
            <a:r>
              <a:rPr lang="de-DE" dirty="0"/>
              <a:t> </a:t>
            </a:r>
            <a:r>
              <a:rPr lang="de-DE" dirty="0" err="1"/>
              <a:t>learning</a:t>
            </a:r>
            <a:r>
              <a:rPr lang="de-DE" dirty="0"/>
              <a:t>?</a:t>
            </a:r>
          </a:p>
          <a:p>
            <a:pPr lvl="2"/>
            <a:r>
              <a:rPr lang="de-DE" dirty="0"/>
              <a:t>Working </a:t>
            </a:r>
            <a:r>
              <a:rPr lang="de-DE" dirty="0" err="1"/>
              <a:t>with</a:t>
            </a:r>
            <a:r>
              <a:rPr lang="de-DE" dirty="0"/>
              <a:t> </a:t>
            </a:r>
            <a:r>
              <a:rPr lang="de-DE" dirty="0" err="1"/>
              <a:t>one</a:t>
            </a:r>
            <a:r>
              <a:rPr lang="de-DE" dirty="0"/>
              <a:t> </a:t>
            </a:r>
            <a:r>
              <a:rPr lang="de-DE" dirty="0" err="1"/>
              <a:t>or</a:t>
            </a:r>
            <a:r>
              <a:rPr lang="de-DE" dirty="0"/>
              <a:t> </a:t>
            </a:r>
            <a:r>
              <a:rPr lang="de-DE" dirty="0" err="1"/>
              <a:t>many</a:t>
            </a:r>
            <a:r>
              <a:rPr lang="de-DE" dirty="0"/>
              <a:t> </a:t>
            </a:r>
            <a:r>
              <a:rPr lang="de-DE" dirty="0" err="1"/>
              <a:t>students</a:t>
            </a:r>
            <a:r>
              <a:rPr lang="de-DE" dirty="0"/>
              <a:t> </a:t>
            </a:r>
            <a:r>
              <a:rPr lang="de-DE" dirty="0" err="1"/>
              <a:t>or</a:t>
            </a:r>
            <a:r>
              <a:rPr lang="de-DE" dirty="0"/>
              <a:t> </a:t>
            </a:r>
            <a:r>
              <a:rPr lang="de-DE" dirty="0" err="1"/>
              <a:t>entrepreneurs</a:t>
            </a:r>
            <a:r>
              <a:rPr lang="de-DE" dirty="0"/>
              <a:t>?</a:t>
            </a:r>
          </a:p>
          <a:p>
            <a:pPr lvl="2"/>
            <a:r>
              <a:rPr lang="de-DE" dirty="0" err="1"/>
              <a:t>Seeking</a:t>
            </a:r>
            <a:r>
              <a:rPr lang="de-DE" dirty="0"/>
              <a:t> </a:t>
            </a:r>
            <a:r>
              <a:rPr lang="de-DE" dirty="0" err="1"/>
              <a:t>authentic</a:t>
            </a:r>
            <a:r>
              <a:rPr lang="de-DE" dirty="0"/>
              <a:t> </a:t>
            </a:r>
            <a:r>
              <a:rPr lang="de-DE" dirty="0" err="1"/>
              <a:t>assignments</a:t>
            </a:r>
            <a:r>
              <a:rPr lang="de-DE" dirty="0"/>
              <a:t> </a:t>
            </a:r>
            <a:r>
              <a:rPr lang="de-DE" dirty="0" err="1"/>
              <a:t>or</a:t>
            </a:r>
            <a:r>
              <a:rPr lang="de-DE" dirty="0"/>
              <a:t> </a:t>
            </a:r>
            <a:r>
              <a:rPr lang="de-DE" dirty="0" err="1"/>
              <a:t>homework</a:t>
            </a:r>
            <a:r>
              <a:rPr lang="de-DE" dirty="0"/>
              <a:t> </a:t>
            </a:r>
            <a:r>
              <a:rPr lang="de-DE" dirty="0" err="1"/>
              <a:t>around</a:t>
            </a:r>
            <a:r>
              <a:rPr lang="de-DE" dirty="0"/>
              <a:t> </a:t>
            </a:r>
            <a:r>
              <a:rPr lang="de-DE" dirty="0" err="1"/>
              <a:t>which</a:t>
            </a:r>
            <a:r>
              <a:rPr lang="de-DE" dirty="0"/>
              <a:t> </a:t>
            </a:r>
            <a:r>
              <a:rPr lang="de-DE" dirty="0" err="1"/>
              <a:t>you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confirm</a:t>
            </a:r>
            <a:r>
              <a:rPr lang="de-DE" dirty="0"/>
              <a:t> </a:t>
            </a:r>
            <a:r>
              <a:rPr lang="de-DE" dirty="0" err="1"/>
              <a:t>completion</a:t>
            </a:r>
            <a:r>
              <a:rPr lang="de-DE" dirty="0"/>
              <a:t>?</a:t>
            </a:r>
          </a:p>
          <a:p>
            <a:pPr lvl="2"/>
            <a:r>
              <a:rPr lang="de-DE" dirty="0"/>
              <a:t>Teaching </a:t>
            </a:r>
            <a:r>
              <a:rPr lang="de-DE" dirty="0" err="1"/>
              <a:t>business</a:t>
            </a:r>
            <a:r>
              <a:rPr lang="de-DE" dirty="0"/>
              <a:t>, </a:t>
            </a:r>
            <a:r>
              <a:rPr lang="de-DE" dirty="0" err="1"/>
              <a:t>entrepreneurship</a:t>
            </a:r>
            <a:r>
              <a:rPr lang="de-DE" dirty="0"/>
              <a:t>, </a:t>
            </a:r>
            <a:r>
              <a:rPr lang="de-DE" dirty="0" err="1"/>
              <a:t>or</a:t>
            </a:r>
            <a:r>
              <a:rPr lang="de-DE" dirty="0"/>
              <a:t> a </a:t>
            </a:r>
            <a:r>
              <a:rPr lang="de-DE" dirty="0" err="1"/>
              <a:t>specific</a:t>
            </a:r>
            <a:r>
              <a:rPr lang="de-DE" dirty="0"/>
              <a:t> </a:t>
            </a:r>
            <a:r>
              <a:rPr lang="de-DE" dirty="0" err="1"/>
              <a:t>trade</a:t>
            </a:r>
            <a:r>
              <a:rPr lang="de-DE" dirty="0"/>
              <a:t> </a:t>
            </a:r>
            <a:r>
              <a:rPr lang="de-DE" dirty="0" err="1"/>
              <a:t>or</a:t>
            </a:r>
            <a:r>
              <a:rPr lang="de-DE" dirty="0"/>
              <a:t> </a:t>
            </a:r>
            <a:r>
              <a:rPr lang="de-DE" dirty="0" err="1"/>
              <a:t>vocation</a:t>
            </a:r>
            <a:r>
              <a:rPr lang="de-DE" dirty="0" smtClean="0"/>
              <a:t>?</a:t>
            </a:r>
            <a:endParaRPr lang="en-GB" dirty="0"/>
          </a:p>
          <a:p>
            <a:endParaRPr lang="de-DE" dirty="0" smtClean="0"/>
          </a:p>
          <a:p>
            <a:pPr lvl="2"/>
            <a:endParaRPr lang="en-US" dirty="0"/>
          </a:p>
        </p:txBody>
      </p:sp>
      <p:sp>
        <p:nvSpPr>
          <p:cNvPr id="6" name="Text Placeholder 6"/>
          <p:cNvSpPr txBox="1">
            <a:spLocks/>
          </p:cNvSpPr>
          <p:nvPr/>
        </p:nvSpPr>
        <p:spPr bwMode="black">
          <a:xfrm>
            <a:off x="320676" y="3219822"/>
            <a:ext cx="4539356" cy="135022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>
            <a:lvl1pPr marL="0" indent="0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SzPct val="100000"/>
              <a:buFont typeface="Arial"/>
              <a:buNone/>
              <a:defRPr sz="1800" b="1" i="0" kern="1200">
                <a:solidFill>
                  <a:srgbClr val="0096D6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1pPr>
            <a:lvl2pPr marL="0" indent="0" algn="l" defTabSz="43021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SzPct val="100000"/>
              <a:buFont typeface="Lucida Grande"/>
              <a:buNone/>
              <a:defRPr sz="16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2pPr>
            <a:lvl3pPr marL="169863" indent="-169863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Font typeface="HP Simplified" pitchFamily="34" charset="0"/>
              <a:buChar char="•"/>
              <a:defRPr sz="14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3pPr>
            <a:lvl4pPr marL="341313" indent="-180975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SzPct val="80000"/>
              <a:buFont typeface="HP Simplified" pitchFamily="34" charset="0"/>
              <a:buChar char="–"/>
              <a:defRPr lang="en-US" sz="14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4pPr>
            <a:lvl5pPr marL="469900" indent="-150813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Font typeface="HP Simplified" pitchFamily="34" charset="0"/>
              <a:buChar char="•"/>
              <a:tabLst/>
              <a:defRPr sz="14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5pPr>
            <a:lvl6pPr marL="2286000" indent="0" algn="l" defTabSz="457200" rtl="0" eaLnBrk="1" latinLnBrk="0" hangingPunct="1">
              <a:lnSpc>
                <a:spcPts val="2500"/>
              </a:lnSpc>
              <a:spcBef>
                <a:spcPct val="200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 smtClean="0"/>
              <a:t>Do </a:t>
            </a:r>
            <a:r>
              <a:rPr lang="de-DE" dirty="0" err="1" smtClean="0"/>
              <a:t>your</a:t>
            </a:r>
            <a:r>
              <a:rPr lang="de-DE" dirty="0" smtClean="0"/>
              <a:t> </a:t>
            </a:r>
            <a:r>
              <a:rPr lang="de-DE" dirty="0" err="1" smtClean="0"/>
              <a:t>learners</a:t>
            </a:r>
            <a:r>
              <a:rPr lang="de-DE" dirty="0" smtClean="0"/>
              <a:t> …</a:t>
            </a:r>
            <a:endParaRPr lang="en-GB" dirty="0" smtClean="0"/>
          </a:p>
          <a:p>
            <a:pPr lvl="2"/>
            <a:r>
              <a:rPr lang="en-GB" dirty="0"/>
              <a:t>Feel comfortable with self-paced learning?</a:t>
            </a:r>
          </a:p>
          <a:p>
            <a:pPr lvl="2"/>
            <a:r>
              <a:rPr lang="en-GB" dirty="0"/>
              <a:t>Have access to computers and the Internet while you </a:t>
            </a:r>
            <a:r>
              <a:rPr lang="en-GB" dirty="0" smtClean="0"/>
              <a:t>interact </a:t>
            </a:r>
            <a:r>
              <a:rPr lang="en-GB" dirty="0"/>
              <a:t>with them and/or outside of class time? </a:t>
            </a:r>
          </a:p>
          <a:p>
            <a:pPr lvl="2"/>
            <a:r>
              <a:rPr lang="en-GB" dirty="0"/>
              <a:t>Need personalized instructor attention?</a:t>
            </a:r>
          </a:p>
          <a:p>
            <a:endParaRPr lang="de-DE" dirty="0" smtClean="0"/>
          </a:p>
          <a:p>
            <a:pPr lvl="2"/>
            <a:endParaRPr lang="en-US" dirty="0"/>
          </a:p>
        </p:txBody>
      </p:sp>
      <p:sp>
        <p:nvSpPr>
          <p:cNvPr id="10" name="TextBox 8"/>
          <p:cNvSpPr txBox="1"/>
          <p:nvPr/>
        </p:nvSpPr>
        <p:spPr>
          <a:xfrm>
            <a:off x="444501" y="4758803"/>
            <a:ext cx="8012545" cy="22860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00" b="0" i="0" dirty="0" smtClean="0">
                <a:solidFill>
                  <a:srgbClr val="B9B8BB"/>
                </a:solidFill>
                <a:latin typeface="HP Simplified"/>
                <a:cs typeface="HP Simplified"/>
              </a:rPr>
              <a:t>© Copyright 2013 Hewlett-Packard Development Company, L.P. </a:t>
            </a:r>
            <a:r>
              <a:rPr lang="en-US" sz="700" b="0" i="0" baseline="0" dirty="0" smtClean="0">
                <a:solidFill>
                  <a:srgbClr val="B9B8BB"/>
                </a:solidFill>
                <a:latin typeface="HP Simplified"/>
                <a:cs typeface="HP Simplified"/>
              </a:rPr>
              <a:t> </a:t>
            </a:r>
            <a:r>
              <a:rPr lang="en-US" sz="700" b="0" i="0" dirty="0" smtClean="0">
                <a:solidFill>
                  <a:srgbClr val="B9B8BB"/>
                </a:solidFill>
                <a:latin typeface="HP Simplified"/>
                <a:cs typeface="HP Simplified"/>
              </a:rPr>
              <a:t>The information contained herein is subject to change without notice.</a:t>
            </a:r>
          </a:p>
        </p:txBody>
      </p:sp>
    </p:spTree>
    <p:extLst>
      <p:ext uri="{BB962C8B-B14F-4D97-AF65-F5344CB8AC3E}">
        <p14:creationId xmlns:p14="http://schemas.microsoft.com/office/powerpoint/2010/main" val="740243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HP LIFE e-Learning – pedagogies</a:t>
            </a:r>
            <a:endParaRPr lang="en-US" dirty="0"/>
          </a:p>
        </p:txBody>
      </p:sp>
      <p:sp>
        <p:nvSpPr>
          <p:cNvPr id="4" name="Freeform 70"/>
          <p:cNvSpPr/>
          <p:nvPr/>
        </p:nvSpPr>
        <p:spPr>
          <a:xfrm>
            <a:off x="323528" y="2103942"/>
            <a:ext cx="1835999" cy="648000"/>
          </a:xfrm>
          <a:custGeom>
            <a:avLst/>
            <a:gdLst>
              <a:gd name="connsiteX0" fmla="*/ 0 w 2604984"/>
              <a:gd name="connsiteY0" fmla="*/ 0 h 424927"/>
              <a:gd name="connsiteX1" fmla="*/ 2604984 w 2604984"/>
              <a:gd name="connsiteY1" fmla="*/ 0 h 424927"/>
              <a:gd name="connsiteX2" fmla="*/ 2604984 w 2604984"/>
              <a:gd name="connsiteY2" fmla="*/ 424927 h 424927"/>
              <a:gd name="connsiteX3" fmla="*/ 0 w 2604984"/>
              <a:gd name="connsiteY3" fmla="*/ 424927 h 424927"/>
              <a:gd name="connsiteX4" fmla="*/ 0 w 2604984"/>
              <a:gd name="connsiteY4" fmla="*/ 0 h 424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04984" h="424927">
                <a:moveTo>
                  <a:pt x="0" y="0"/>
                </a:moveTo>
                <a:lnTo>
                  <a:pt x="2604984" y="0"/>
                </a:lnTo>
                <a:lnTo>
                  <a:pt x="2604984" y="424927"/>
                </a:lnTo>
                <a:lnTo>
                  <a:pt x="0" y="424927"/>
                </a:lnTo>
                <a:lnTo>
                  <a:pt x="0" y="0"/>
                </a:lnTo>
                <a:close/>
              </a:path>
            </a:pathLst>
          </a:custGeom>
          <a:solidFill>
            <a:srgbClr val="0096D6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68000" tIns="7620" rIns="91440" bIns="7620" numCol="1" spcCol="1270" anchor="ctr" anchorCtr="0">
            <a:noAutofit/>
          </a:bodyPr>
          <a:lstStyle/>
          <a:p>
            <a:pPr marL="53975" lvl="0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200" dirty="0" smtClean="0">
                <a:solidFill>
                  <a:srgbClr val="FFFFFF"/>
                </a:solidFill>
                <a:cs typeface="Arial"/>
              </a:rPr>
              <a:t>Supplement </a:t>
            </a:r>
            <a:r>
              <a:rPr lang="en-US" sz="1200" dirty="0">
                <a:solidFill>
                  <a:srgbClr val="FFFFFF"/>
                </a:solidFill>
                <a:cs typeface="Arial"/>
              </a:rPr>
              <a:t>curriculum</a:t>
            </a:r>
          </a:p>
        </p:txBody>
      </p:sp>
      <p:sp>
        <p:nvSpPr>
          <p:cNvPr id="6" name="TextBox 4"/>
          <p:cNvSpPr txBox="1">
            <a:spLocks noChangeArrowheads="1"/>
          </p:cNvSpPr>
          <p:nvPr/>
        </p:nvSpPr>
        <p:spPr bwMode="auto">
          <a:xfrm>
            <a:off x="328823" y="2751942"/>
            <a:ext cx="1835999" cy="1537308"/>
          </a:xfrm>
          <a:prstGeom prst="rect">
            <a:avLst/>
          </a:prstGeom>
          <a:solidFill>
            <a:srgbClr val="E5E8E8"/>
          </a:solidFill>
          <a:ln>
            <a:noFill/>
          </a:ln>
          <a:extLst/>
        </p:spPr>
        <p:txBody>
          <a:bodyPr lIns="108000" tIns="108000" rIns="108000" bIns="144000">
            <a:spAutoFit/>
          </a:bodyPr>
          <a:lstStyle>
            <a:lvl1pPr marL="173038" indent="-173038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Aft>
                <a:spcPts val="600"/>
              </a:spcAft>
              <a:buFont typeface="Arial" pitchFamily="34" charset="0"/>
              <a:buChar char="•"/>
            </a:pPr>
            <a:r>
              <a:rPr lang="en-GB" sz="1100" dirty="0">
                <a:latin typeface="+mn-lt"/>
                <a:cs typeface="Arial"/>
              </a:rPr>
              <a:t>Individual work outside classroom</a:t>
            </a:r>
          </a:p>
          <a:p>
            <a:pPr eaLnBrk="1" hangingPunct="1">
              <a:spcAft>
                <a:spcPts val="600"/>
              </a:spcAft>
              <a:buFont typeface="Arial" pitchFamily="34" charset="0"/>
              <a:buChar char="•"/>
            </a:pPr>
            <a:r>
              <a:rPr lang="en-GB" sz="1100" dirty="0">
                <a:latin typeface="+mn-lt"/>
                <a:cs typeface="Arial"/>
              </a:rPr>
              <a:t>Enriches existing curriculum</a:t>
            </a:r>
          </a:p>
          <a:p>
            <a:pPr eaLnBrk="1" hangingPunct="1">
              <a:spcAft>
                <a:spcPts val="600"/>
              </a:spcAft>
              <a:buFont typeface="Arial" pitchFamily="34" charset="0"/>
              <a:buChar char="•"/>
            </a:pPr>
            <a:r>
              <a:rPr lang="en-GB" sz="1100" dirty="0">
                <a:latin typeface="+mn-lt"/>
                <a:cs typeface="Arial"/>
              </a:rPr>
              <a:t>Enables deep learning</a:t>
            </a:r>
          </a:p>
          <a:p>
            <a:pPr eaLnBrk="1" hangingPunct="1">
              <a:spcAft>
                <a:spcPts val="600"/>
              </a:spcAft>
              <a:buFont typeface="Arial" pitchFamily="34" charset="0"/>
              <a:buChar char="•"/>
            </a:pPr>
            <a:r>
              <a:rPr lang="en-GB" sz="1100" dirty="0" smtClean="0">
                <a:latin typeface="+mn-lt"/>
                <a:cs typeface="Arial"/>
              </a:rPr>
              <a:t>Individual </a:t>
            </a:r>
            <a:r>
              <a:rPr lang="en-GB" sz="1100" dirty="0">
                <a:latin typeface="+mn-lt"/>
                <a:cs typeface="Arial"/>
              </a:rPr>
              <a:t>work outside </a:t>
            </a:r>
          </a:p>
        </p:txBody>
      </p:sp>
      <p:sp>
        <p:nvSpPr>
          <p:cNvPr id="7" name="Freeform 70"/>
          <p:cNvSpPr/>
          <p:nvPr/>
        </p:nvSpPr>
        <p:spPr>
          <a:xfrm>
            <a:off x="2415278" y="2103942"/>
            <a:ext cx="1836000" cy="648000"/>
          </a:xfrm>
          <a:custGeom>
            <a:avLst/>
            <a:gdLst>
              <a:gd name="connsiteX0" fmla="*/ 0 w 2604984"/>
              <a:gd name="connsiteY0" fmla="*/ 0 h 424927"/>
              <a:gd name="connsiteX1" fmla="*/ 2604984 w 2604984"/>
              <a:gd name="connsiteY1" fmla="*/ 0 h 424927"/>
              <a:gd name="connsiteX2" fmla="*/ 2604984 w 2604984"/>
              <a:gd name="connsiteY2" fmla="*/ 424927 h 424927"/>
              <a:gd name="connsiteX3" fmla="*/ 0 w 2604984"/>
              <a:gd name="connsiteY3" fmla="*/ 424927 h 424927"/>
              <a:gd name="connsiteX4" fmla="*/ 0 w 2604984"/>
              <a:gd name="connsiteY4" fmla="*/ 0 h 424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04984" h="424927">
                <a:moveTo>
                  <a:pt x="0" y="0"/>
                </a:moveTo>
                <a:lnTo>
                  <a:pt x="2604984" y="0"/>
                </a:lnTo>
                <a:lnTo>
                  <a:pt x="2604984" y="424927"/>
                </a:lnTo>
                <a:lnTo>
                  <a:pt x="0" y="424927"/>
                </a:lnTo>
                <a:lnTo>
                  <a:pt x="0" y="0"/>
                </a:lnTo>
                <a:close/>
              </a:path>
            </a:pathLst>
          </a:custGeom>
          <a:solidFill>
            <a:srgbClr val="0096D6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68000" tIns="7620" rIns="91440" bIns="7620" numCol="1" spcCol="1270" anchor="ctr" anchorCtr="0">
            <a:noAutofit/>
          </a:bodyPr>
          <a:lstStyle/>
          <a:p>
            <a:pPr marL="53975" lvl="0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200" dirty="0">
                <a:solidFill>
                  <a:srgbClr val="FFFFFF"/>
                </a:solidFill>
                <a:cs typeface="Arial"/>
              </a:rPr>
              <a:t>Group coach</a:t>
            </a:r>
          </a:p>
        </p:txBody>
      </p:sp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2411760" y="2751942"/>
            <a:ext cx="1836000" cy="1548000"/>
          </a:xfrm>
          <a:prstGeom prst="rect">
            <a:avLst/>
          </a:prstGeom>
          <a:solidFill>
            <a:srgbClr val="E5E8E8"/>
          </a:solidFill>
          <a:ln>
            <a:noFill/>
          </a:ln>
          <a:extLst/>
        </p:spPr>
        <p:txBody>
          <a:bodyPr lIns="108000" tIns="108000" rIns="108000" bIns="144000">
            <a:spAutoFit/>
          </a:bodyPr>
          <a:lstStyle>
            <a:lvl1pPr marL="173038" indent="-173038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Aft>
                <a:spcPts val="600"/>
              </a:spcAft>
              <a:buFont typeface="Arial" pitchFamily="34" charset="0"/>
              <a:buChar char="•"/>
            </a:pPr>
            <a:r>
              <a:rPr lang="en-GB" sz="1100" dirty="0">
                <a:latin typeface="+mn-lt"/>
                <a:cs typeface="Arial"/>
              </a:rPr>
              <a:t>For small groups of trainees</a:t>
            </a:r>
          </a:p>
          <a:p>
            <a:pPr eaLnBrk="1" hangingPunct="1">
              <a:spcAft>
                <a:spcPts val="600"/>
              </a:spcAft>
              <a:buFont typeface="Arial" pitchFamily="34" charset="0"/>
              <a:buChar char="•"/>
            </a:pPr>
            <a:r>
              <a:rPr lang="en-GB" sz="1100" dirty="0">
                <a:latin typeface="+mn-lt"/>
                <a:cs typeface="Arial"/>
              </a:rPr>
              <a:t>High attention on each learner</a:t>
            </a:r>
          </a:p>
          <a:p>
            <a:pPr eaLnBrk="1" hangingPunct="1">
              <a:spcAft>
                <a:spcPts val="600"/>
              </a:spcAft>
              <a:buFont typeface="Arial" pitchFamily="34" charset="0"/>
              <a:buChar char="•"/>
            </a:pPr>
            <a:r>
              <a:rPr lang="en-GB" sz="1100" dirty="0">
                <a:latin typeface="+mn-lt"/>
                <a:cs typeface="Arial"/>
              </a:rPr>
              <a:t>Limited learner prerequisites</a:t>
            </a:r>
          </a:p>
        </p:txBody>
      </p:sp>
      <p:sp>
        <p:nvSpPr>
          <p:cNvPr id="10" name="Freeform 70"/>
          <p:cNvSpPr/>
          <p:nvPr/>
        </p:nvSpPr>
        <p:spPr>
          <a:xfrm>
            <a:off x="4503510" y="2103942"/>
            <a:ext cx="1836000" cy="648000"/>
          </a:xfrm>
          <a:custGeom>
            <a:avLst/>
            <a:gdLst>
              <a:gd name="connsiteX0" fmla="*/ 0 w 2604984"/>
              <a:gd name="connsiteY0" fmla="*/ 0 h 424927"/>
              <a:gd name="connsiteX1" fmla="*/ 2604984 w 2604984"/>
              <a:gd name="connsiteY1" fmla="*/ 0 h 424927"/>
              <a:gd name="connsiteX2" fmla="*/ 2604984 w 2604984"/>
              <a:gd name="connsiteY2" fmla="*/ 424927 h 424927"/>
              <a:gd name="connsiteX3" fmla="*/ 0 w 2604984"/>
              <a:gd name="connsiteY3" fmla="*/ 424927 h 424927"/>
              <a:gd name="connsiteX4" fmla="*/ 0 w 2604984"/>
              <a:gd name="connsiteY4" fmla="*/ 0 h 424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04984" h="424927">
                <a:moveTo>
                  <a:pt x="0" y="0"/>
                </a:moveTo>
                <a:lnTo>
                  <a:pt x="2604984" y="0"/>
                </a:lnTo>
                <a:lnTo>
                  <a:pt x="2604984" y="424927"/>
                </a:lnTo>
                <a:lnTo>
                  <a:pt x="0" y="424927"/>
                </a:lnTo>
                <a:lnTo>
                  <a:pt x="0" y="0"/>
                </a:lnTo>
                <a:close/>
              </a:path>
            </a:pathLst>
          </a:custGeom>
          <a:solidFill>
            <a:srgbClr val="0096D6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68000" tIns="7620" rIns="91440" bIns="7620" numCol="1" spcCol="1270" anchor="ctr" anchorCtr="0">
            <a:noAutofit/>
          </a:bodyPr>
          <a:lstStyle/>
          <a:p>
            <a:pPr marL="53975" lvl="0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200" dirty="0">
                <a:solidFill>
                  <a:srgbClr val="FFFFFF"/>
                </a:solidFill>
                <a:cs typeface="Arial"/>
              </a:rPr>
              <a:t>1:1 coach or mentor</a:t>
            </a:r>
          </a:p>
        </p:txBody>
      </p:sp>
      <p:sp>
        <p:nvSpPr>
          <p:cNvPr id="11" name="TextBox 4"/>
          <p:cNvSpPr txBox="1">
            <a:spLocks noChangeArrowheads="1"/>
          </p:cNvSpPr>
          <p:nvPr/>
        </p:nvSpPr>
        <p:spPr bwMode="auto">
          <a:xfrm>
            <a:off x="4499992" y="2751941"/>
            <a:ext cx="1836000" cy="1548000"/>
          </a:xfrm>
          <a:prstGeom prst="rect">
            <a:avLst/>
          </a:prstGeom>
          <a:solidFill>
            <a:srgbClr val="E5E8E8"/>
          </a:solidFill>
          <a:ln>
            <a:noFill/>
          </a:ln>
          <a:extLst/>
        </p:spPr>
        <p:txBody>
          <a:bodyPr lIns="108000" tIns="108000" rIns="108000" bIns="144000">
            <a:spAutoFit/>
          </a:bodyPr>
          <a:lstStyle>
            <a:lvl1pPr marL="173038" indent="-173038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Aft>
                <a:spcPts val="600"/>
              </a:spcAft>
              <a:buFont typeface="Arial" pitchFamily="34" charset="0"/>
              <a:buChar char="•"/>
            </a:pPr>
            <a:r>
              <a:rPr lang="en-GB" sz="1100" dirty="0">
                <a:latin typeface="+mn-lt"/>
                <a:cs typeface="Arial"/>
              </a:rPr>
              <a:t>Guided exploration</a:t>
            </a:r>
          </a:p>
          <a:p>
            <a:pPr eaLnBrk="1" hangingPunct="1">
              <a:spcAft>
                <a:spcPts val="600"/>
              </a:spcAft>
              <a:buFont typeface="Arial" pitchFamily="34" charset="0"/>
              <a:buChar char="•"/>
            </a:pPr>
            <a:r>
              <a:rPr lang="en-GB" sz="1100" dirty="0">
                <a:latin typeface="+mn-lt"/>
                <a:cs typeface="Arial"/>
              </a:rPr>
              <a:t>Individualized attention</a:t>
            </a:r>
          </a:p>
          <a:p>
            <a:pPr eaLnBrk="1" hangingPunct="1">
              <a:spcAft>
                <a:spcPts val="600"/>
              </a:spcAft>
              <a:buFont typeface="Arial" pitchFamily="34" charset="0"/>
              <a:buChar char="•"/>
            </a:pPr>
            <a:r>
              <a:rPr lang="en-GB" sz="1100" dirty="0">
                <a:latin typeface="+mn-lt"/>
                <a:cs typeface="Arial"/>
              </a:rPr>
              <a:t>1 or 2 computers</a:t>
            </a:r>
          </a:p>
          <a:p>
            <a:pPr eaLnBrk="1" hangingPunct="1">
              <a:spcAft>
                <a:spcPts val="600"/>
              </a:spcAft>
              <a:buFont typeface="Arial" pitchFamily="34" charset="0"/>
              <a:buChar char="•"/>
            </a:pPr>
            <a:r>
              <a:rPr lang="en-GB" sz="1100" dirty="0">
                <a:latin typeface="+mn-lt"/>
                <a:cs typeface="Arial"/>
              </a:rPr>
              <a:t>Limited learner prerequisites</a:t>
            </a:r>
          </a:p>
        </p:txBody>
      </p:sp>
      <p:sp>
        <p:nvSpPr>
          <p:cNvPr id="13" name="Freeform 70"/>
          <p:cNvSpPr/>
          <p:nvPr/>
        </p:nvSpPr>
        <p:spPr>
          <a:xfrm>
            <a:off x="6614163" y="2103942"/>
            <a:ext cx="1836000" cy="648000"/>
          </a:xfrm>
          <a:custGeom>
            <a:avLst/>
            <a:gdLst>
              <a:gd name="connsiteX0" fmla="*/ 0 w 2604984"/>
              <a:gd name="connsiteY0" fmla="*/ 0 h 424927"/>
              <a:gd name="connsiteX1" fmla="*/ 2604984 w 2604984"/>
              <a:gd name="connsiteY1" fmla="*/ 0 h 424927"/>
              <a:gd name="connsiteX2" fmla="*/ 2604984 w 2604984"/>
              <a:gd name="connsiteY2" fmla="*/ 424927 h 424927"/>
              <a:gd name="connsiteX3" fmla="*/ 0 w 2604984"/>
              <a:gd name="connsiteY3" fmla="*/ 424927 h 424927"/>
              <a:gd name="connsiteX4" fmla="*/ 0 w 2604984"/>
              <a:gd name="connsiteY4" fmla="*/ 0 h 424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04984" h="424927">
                <a:moveTo>
                  <a:pt x="0" y="0"/>
                </a:moveTo>
                <a:lnTo>
                  <a:pt x="2604984" y="0"/>
                </a:lnTo>
                <a:lnTo>
                  <a:pt x="2604984" y="424927"/>
                </a:lnTo>
                <a:lnTo>
                  <a:pt x="0" y="424927"/>
                </a:lnTo>
                <a:lnTo>
                  <a:pt x="0" y="0"/>
                </a:lnTo>
                <a:close/>
              </a:path>
            </a:pathLst>
          </a:custGeom>
          <a:solidFill>
            <a:srgbClr val="0096D6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68000" tIns="7620" rIns="91440" bIns="7620" numCol="1" spcCol="1270" anchor="ctr" anchorCtr="0">
            <a:noAutofit/>
          </a:bodyPr>
          <a:lstStyle/>
          <a:p>
            <a:pPr marL="53975" lvl="0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200" dirty="0">
                <a:solidFill>
                  <a:srgbClr val="FFFFFF"/>
                </a:solidFill>
                <a:cs typeface="Arial"/>
              </a:rPr>
              <a:t>Flip the classroom</a:t>
            </a:r>
          </a:p>
        </p:txBody>
      </p:sp>
      <p:sp>
        <p:nvSpPr>
          <p:cNvPr id="14" name="TextBox 4"/>
          <p:cNvSpPr txBox="1">
            <a:spLocks noChangeArrowheads="1"/>
          </p:cNvSpPr>
          <p:nvPr/>
        </p:nvSpPr>
        <p:spPr bwMode="auto">
          <a:xfrm>
            <a:off x="6610645" y="2751941"/>
            <a:ext cx="1836000" cy="1548000"/>
          </a:xfrm>
          <a:prstGeom prst="rect">
            <a:avLst/>
          </a:prstGeom>
          <a:solidFill>
            <a:srgbClr val="E5E8E8"/>
          </a:solidFill>
          <a:ln>
            <a:noFill/>
          </a:ln>
          <a:extLst/>
        </p:spPr>
        <p:txBody>
          <a:bodyPr lIns="108000" tIns="108000" rIns="108000" bIns="144000">
            <a:spAutoFit/>
          </a:bodyPr>
          <a:lstStyle>
            <a:lvl1pPr marL="173038" indent="-173038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Aft>
                <a:spcPts val="600"/>
              </a:spcAft>
              <a:buFont typeface="Arial" pitchFamily="34" charset="0"/>
              <a:buChar char="•"/>
            </a:pPr>
            <a:r>
              <a:rPr lang="en-GB" sz="1100" dirty="0">
                <a:latin typeface="+mn-lt"/>
                <a:cs typeface="Arial"/>
              </a:rPr>
              <a:t>Individual work outside classroom plus small-group work inside</a:t>
            </a:r>
          </a:p>
          <a:p>
            <a:pPr eaLnBrk="1" hangingPunct="1">
              <a:spcAft>
                <a:spcPts val="600"/>
              </a:spcAft>
              <a:buFont typeface="Arial" pitchFamily="34" charset="0"/>
              <a:buChar char="•"/>
            </a:pPr>
            <a:r>
              <a:rPr lang="en-GB" sz="1100" dirty="0">
                <a:latin typeface="+mn-lt"/>
                <a:cs typeface="Arial"/>
              </a:rPr>
              <a:t>Supports peer-to-peer learning and sharing</a:t>
            </a:r>
          </a:p>
        </p:txBody>
      </p:sp>
      <p:sp>
        <p:nvSpPr>
          <p:cNvPr id="15" name="Oval 14"/>
          <p:cNvSpPr>
            <a:spLocks noChangeAspect="1"/>
          </p:cNvSpPr>
          <p:nvPr/>
        </p:nvSpPr>
        <p:spPr>
          <a:xfrm>
            <a:off x="431577" y="2258441"/>
            <a:ext cx="323999" cy="323999"/>
          </a:xfrm>
          <a:prstGeom prst="ellipse">
            <a:avLst/>
          </a:prstGeom>
          <a:solidFill>
            <a:schemeClr val="bg1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t">
            <a:noAutofit/>
          </a:bodyPr>
          <a:lstStyle/>
          <a:p>
            <a:pPr algn="ctr"/>
            <a:r>
              <a:rPr lang="de-DE" sz="1300" dirty="0" smtClean="0">
                <a:solidFill>
                  <a:schemeClr val="tx2"/>
                </a:solidFill>
                <a:latin typeface="HP Simplified"/>
                <a:cs typeface="HP Simplified"/>
              </a:rPr>
              <a:t>1</a:t>
            </a:r>
            <a:endParaRPr lang="de-DE" sz="1300" dirty="0">
              <a:solidFill>
                <a:schemeClr val="tx2"/>
              </a:solidFill>
              <a:latin typeface="HP Simplified"/>
              <a:cs typeface="HP Simplified"/>
            </a:endParaRPr>
          </a:p>
        </p:txBody>
      </p:sp>
      <p:sp>
        <p:nvSpPr>
          <p:cNvPr id="16" name="Oval 15"/>
          <p:cNvSpPr>
            <a:spLocks noChangeAspect="1"/>
          </p:cNvSpPr>
          <p:nvPr/>
        </p:nvSpPr>
        <p:spPr>
          <a:xfrm>
            <a:off x="2539926" y="2245218"/>
            <a:ext cx="323999" cy="323999"/>
          </a:xfrm>
          <a:prstGeom prst="ellipse">
            <a:avLst/>
          </a:prstGeom>
          <a:solidFill>
            <a:srgbClr val="FFFFFF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t">
            <a:noAutofit/>
          </a:bodyPr>
          <a:lstStyle/>
          <a:p>
            <a:pPr algn="ctr"/>
            <a:r>
              <a:rPr lang="de-DE" sz="1300" dirty="0" smtClean="0">
                <a:solidFill>
                  <a:srgbClr val="0096D6"/>
                </a:solidFill>
                <a:latin typeface="HP Simplified"/>
                <a:cs typeface="HP Simplified"/>
              </a:rPr>
              <a:t>2</a:t>
            </a:r>
            <a:endParaRPr lang="de-DE" sz="1300" dirty="0">
              <a:solidFill>
                <a:srgbClr val="0096D6"/>
              </a:solidFill>
              <a:latin typeface="HP Simplified"/>
              <a:cs typeface="HP Simplified"/>
            </a:endParaRPr>
          </a:p>
        </p:txBody>
      </p:sp>
      <p:sp>
        <p:nvSpPr>
          <p:cNvPr id="17" name="Oval 16"/>
          <p:cNvSpPr>
            <a:spLocks noChangeAspect="1"/>
          </p:cNvSpPr>
          <p:nvPr/>
        </p:nvSpPr>
        <p:spPr>
          <a:xfrm>
            <a:off x="4619610" y="2245218"/>
            <a:ext cx="323999" cy="323999"/>
          </a:xfrm>
          <a:prstGeom prst="ellipse">
            <a:avLst/>
          </a:prstGeom>
          <a:solidFill>
            <a:srgbClr val="FFFFFF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t">
            <a:noAutofit/>
          </a:bodyPr>
          <a:lstStyle/>
          <a:p>
            <a:pPr algn="ctr"/>
            <a:r>
              <a:rPr lang="de-DE" sz="1300" dirty="0" smtClean="0">
                <a:solidFill>
                  <a:srgbClr val="0096D6"/>
                </a:solidFill>
                <a:latin typeface="HP Simplified"/>
                <a:cs typeface="HP Simplified"/>
              </a:rPr>
              <a:t>3</a:t>
            </a:r>
            <a:endParaRPr lang="de-DE" sz="1300" dirty="0">
              <a:solidFill>
                <a:srgbClr val="0096D6"/>
              </a:solidFill>
              <a:latin typeface="HP Simplified"/>
              <a:cs typeface="HP Simplified"/>
            </a:endParaRPr>
          </a:p>
        </p:txBody>
      </p:sp>
      <p:sp>
        <p:nvSpPr>
          <p:cNvPr id="18" name="Oval 17"/>
          <p:cNvSpPr>
            <a:spLocks noChangeAspect="1"/>
          </p:cNvSpPr>
          <p:nvPr/>
        </p:nvSpPr>
        <p:spPr>
          <a:xfrm>
            <a:off x="6732240" y="2237719"/>
            <a:ext cx="323998" cy="323998"/>
          </a:xfrm>
          <a:prstGeom prst="ellipse">
            <a:avLst/>
          </a:prstGeom>
          <a:solidFill>
            <a:srgbClr val="FFFFFF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t">
            <a:noAutofit/>
          </a:bodyPr>
          <a:lstStyle/>
          <a:p>
            <a:pPr algn="ctr"/>
            <a:r>
              <a:rPr lang="de-DE" sz="1300" dirty="0" smtClean="0">
                <a:solidFill>
                  <a:srgbClr val="0096D6"/>
                </a:solidFill>
                <a:latin typeface="HP Simplified"/>
                <a:cs typeface="HP Simplified"/>
              </a:rPr>
              <a:t>4</a:t>
            </a:r>
            <a:endParaRPr lang="de-DE" sz="1300" dirty="0">
              <a:solidFill>
                <a:srgbClr val="0096D6"/>
              </a:solidFill>
              <a:latin typeface="HP Simplified"/>
              <a:cs typeface="HP Simplified"/>
            </a:endParaRPr>
          </a:p>
        </p:txBody>
      </p:sp>
      <p:sp>
        <p:nvSpPr>
          <p:cNvPr id="42" name="TextBox 3"/>
          <p:cNvSpPr txBox="1"/>
          <p:nvPr/>
        </p:nvSpPr>
        <p:spPr>
          <a:xfrm>
            <a:off x="332341" y="4363045"/>
            <a:ext cx="8136000" cy="512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 defTabSz="430213">
              <a:spcAft>
                <a:spcPts val="400"/>
              </a:spcAft>
              <a:buSzPct val="100000"/>
            </a:pPr>
            <a:r>
              <a:rPr lang="en-US" sz="1200" dirty="0"/>
              <a:t>Depends on the needs of learners and educators</a:t>
            </a:r>
          </a:p>
          <a:p>
            <a:pPr marL="0" defTabSz="430213">
              <a:spcAft>
                <a:spcPts val="400"/>
              </a:spcAft>
              <a:buSzPct val="100000"/>
            </a:pPr>
            <a:endParaRPr lang="en-US" sz="1200" dirty="0" smtClean="0">
              <a:solidFill>
                <a:srgbClr val="000000"/>
              </a:solidFill>
              <a:latin typeface="HP Simplified" pitchFamily="34" charset="0"/>
              <a:cs typeface="HP Simplified" pitchFamily="34" charset="0"/>
            </a:endParaRPr>
          </a:p>
        </p:txBody>
      </p:sp>
      <p:cxnSp>
        <p:nvCxnSpPr>
          <p:cNvPr id="9" name="Gerade Verbindung 8"/>
          <p:cNvCxnSpPr/>
          <p:nvPr/>
        </p:nvCxnSpPr>
        <p:spPr>
          <a:xfrm flipV="1">
            <a:off x="1259632" y="1347606"/>
            <a:ext cx="1872208" cy="651686"/>
          </a:xfrm>
          <a:prstGeom prst="line">
            <a:avLst/>
          </a:prstGeom>
          <a:ln w="63500" cmpd="sng">
            <a:solidFill>
              <a:srgbClr val="B9B8B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Gerade Verbindung 27"/>
          <p:cNvCxnSpPr/>
          <p:nvPr/>
        </p:nvCxnSpPr>
        <p:spPr>
          <a:xfrm flipV="1">
            <a:off x="3347864" y="1707646"/>
            <a:ext cx="288032" cy="291646"/>
          </a:xfrm>
          <a:prstGeom prst="line">
            <a:avLst/>
          </a:prstGeom>
          <a:ln w="63500" cmpd="sng">
            <a:solidFill>
              <a:srgbClr val="B9B8B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Gerade Verbindung 34"/>
          <p:cNvCxnSpPr/>
          <p:nvPr/>
        </p:nvCxnSpPr>
        <p:spPr>
          <a:xfrm flipH="1" flipV="1">
            <a:off x="5148064" y="1707646"/>
            <a:ext cx="288032" cy="291646"/>
          </a:xfrm>
          <a:prstGeom prst="line">
            <a:avLst/>
          </a:prstGeom>
          <a:ln w="63500" cmpd="sng">
            <a:solidFill>
              <a:srgbClr val="B9B8B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Gerade Verbindung 48"/>
          <p:cNvCxnSpPr/>
          <p:nvPr/>
        </p:nvCxnSpPr>
        <p:spPr>
          <a:xfrm flipH="1" flipV="1">
            <a:off x="5674541" y="1336444"/>
            <a:ext cx="1872208" cy="651686"/>
          </a:xfrm>
          <a:prstGeom prst="line">
            <a:avLst/>
          </a:prstGeom>
          <a:ln w="63500" cmpd="sng">
            <a:solidFill>
              <a:srgbClr val="B9B8B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Rechteck 49"/>
          <p:cNvSpPr/>
          <p:nvPr/>
        </p:nvSpPr>
        <p:spPr>
          <a:xfrm>
            <a:off x="3347864" y="843437"/>
            <a:ext cx="2088240" cy="720201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tIns="108000" rtlCol="0" anchor="t"/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en-US" sz="1600" dirty="0">
                <a:solidFill>
                  <a:srgbClr val="FFFFFF"/>
                </a:solidFill>
                <a:cs typeface="HP Simplified"/>
              </a:rPr>
              <a:t>HP LIFE</a:t>
            </a:r>
            <a:br>
              <a:rPr lang="en-US" sz="1600" dirty="0">
                <a:solidFill>
                  <a:srgbClr val="FFFFFF"/>
                </a:solidFill>
                <a:cs typeface="HP Simplified"/>
              </a:rPr>
            </a:br>
            <a:r>
              <a:rPr lang="en-US" sz="1600" dirty="0" smtClean="0">
                <a:solidFill>
                  <a:srgbClr val="FFFFFF"/>
                </a:solidFill>
                <a:cs typeface="HP Simplified"/>
              </a:rPr>
              <a:t>adaptability</a:t>
            </a:r>
            <a:endParaRPr lang="en-US" sz="1600" dirty="0">
              <a:solidFill>
                <a:srgbClr val="FFFFFF"/>
              </a:solidFill>
              <a:cs typeface="HP Simplified"/>
            </a:endParaRPr>
          </a:p>
        </p:txBody>
      </p:sp>
    </p:spTree>
    <p:extLst>
      <p:ext uri="{BB962C8B-B14F-4D97-AF65-F5344CB8AC3E}">
        <p14:creationId xmlns:p14="http://schemas.microsoft.com/office/powerpoint/2010/main" val="381237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/>
        </p:nvSpPr>
        <p:spPr>
          <a:xfrm>
            <a:off x="0" y="0"/>
            <a:ext cx="9144000" cy="1221534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775274" y="751390"/>
            <a:ext cx="7673401" cy="276999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Integration into a face-to-face course in a community college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75274" y="235064"/>
            <a:ext cx="7673401" cy="516326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Supplement curriculum – example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sz="quarter" idx="10"/>
          </p:nvPr>
        </p:nvSpPr>
        <p:spPr>
          <a:xfrm>
            <a:off x="329184" y="1404737"/>
            <a:ext cx="5314380" cy="806965"/>
          </a:xfrm>
        </p:spPr>
        <p:txBody>
          <a:bodyPr/>
          <a:lstStyle/>
          <a:p>
            <a:r>
              <a:rPr lang="de-DE" dirty="0" err="1" smtClean="0"/>
              <a:t>Course</a:t>
            </a:r>
            <a:endParaRPr lang="en-GB" dirty="0"/>
          </a:p>
          <a:p>
            <a:pPr lvl="2"/>
            <a:r>
              <a:rPr lang="en-GB" dirty="0"/>
              <a:t>Integrated into Entrepreneurial Ventures, a business </a:t>
            </a:r>
            <a:r>
              <a:rPr lang="en-GB" dirty="0" smtClean="0"/>
              <a:t>planning </a:t>
            </a:r>
            <a:r>
              <a:rPr lang="en-GB" dirty="0"/>
              <a:t>course</a:t>
            </a:r>
          </a:p>
          <a:p>
            <a:endParaRPr lang="de-DE" dirty="0" smtClean="0"/>
          </a:p>
          <a:p>
            <a:pPr lvl="2"/>
            <a:endParaRPr lang="en-US" dirty="0"/>
          </a:p>
        </p:txBody>
      </p:sp>
      <p:sp>
        <p:nvSpPr>
          <p:cNvPr id="6" name="Text Placeholder 6"/>
          <p:cNvSpPr txBox="1">
            <a:spLocks/>
          </p:cNvSpPr>
          <p:nvPr/>
        </p:nvSpPr>
        <p:spPr bwMode="black">
          <a:xfrm>
            <a:off x="320677" y="2139702"/>
            <a:ext cx="5322886" cy="2808312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>
            <a:lvl1pPr marL="0" indent="0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SzPct val="100000"/>
              <a:buFont typeface="Arial"/>
              <a:buNone/>
              <a:defRPr sz="1800" b="1" i="0" kern="1200">
                <a:solidFill>
                  <a:srgbClr val="0096D6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1pPr>
            <a:lvl2pPr marL="0" indent="0" algn="l" defTabSz="43021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SzPct val="100000"/>
              <a:buFont typeface="Lucida Grande"/>
              <a:buNone/>
              <a:defRPr sz="16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2pPr>
            <a:lvl3pPr marL="169863" indent="-169863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Font typeface="HP Simplified" pitchFamily="34" charset="0"/>
              <a:buChar char="•"/>
              <a:defRPr sz="14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3pPr>
            <a:lvl4pPr marL="341313" indent="-180975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SzPct val="80000"/>
              <a:buFont typeface="HP Simplified" pitchFamily="34" charset="0"/>
              <a:buChar char="–"/>
              <a:defRPr lang="en-US" sz="14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4pPr>
            <a:lvl5pPr marL="469900" indent="-150813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Font typeface="HP Simplified" pitchFamily="34" charset="0"/>
              <a:buChar char="•"/>
              <a:tabLst/>
              <a:defRPr sz="14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5pPr>
            <a:lvl6pPr marL="2286000" indent="0" algn="l" defTabSz="457200" rtl="0" eaLnBrk="1" latinLnBrk="0" hangingPunct="1">
              <a:lnSpc>
                <a:spcPts val="2500"/>
              </a:lnSpc>
              <a:spcBef>
                <a:spcPct val="200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/>
              <a:t>Teaching </a:t>
            </a:r>
            <a:r>
              <a:rPr lang="de-DE" dirty="0" err="1"/>
              <a:t>methods</a:t>
            </a:r>
            <a:endParaRPr lang="de-DE" dirty="0"/>
          </a:p>
          <a:p>
            <a:pPr lvl="2"/>
            <a:r>
              <a:rPr lang="de-DE" dirty="0"/>
              <a:t>HP LIFE 3-minute Story </a:t>
            </a:r>
            <a:r>
              <a:rPr lang="de-DE" dirty="0" smtClean="0"/>
              <a:t>scene setter is played </a:t>
            </a:r>
            <a:r>
              <a:rPr lang="de-DE" dirty="0"/>
              <a:t>to </a:t>
            </a:r>
            <a:r>
              <a:rPr lang="de-DE" dirty="0" smtClean="0"/>
              <a:t>the whole </a:t>
            </a:r>
            <a:r>
              <a:rPr lang="de-DE" dirty="0"/>
              <a:t>class</a:t>
            </a:r>
          </a:p>
          <a:p>
            <a:pPr lvl="2"/>
            <a:r>
              <a:rPr lang="de-DE" dirty="0"/>
              <a:t>Students </a:t>
            </a:r>
            <a:r>
              <a:rPr lang="de-DE" dirty="0" smtClean="0"/>
              <a:t>work </a:t>
            </a:r>
            <a:r>
              <a:rPr lang="de-DE" dirty="0"/>
              <a:t>on HP LIFE Business Concept </a:t>
            </a:r>
            <a:r>
              <a:rPr lang="de-DE" dirty="0" smtClean="0"/>
              <a:t>activities</a:t>
            </a:r>
            <a:r>
              <a:rPr lang="de-DE" dirty="0"/>
              <a:t>; educator circulates </a:t>
            </a:r>
            <a:r>
              <a:rPr lang="de-DE" dirty="0" smtClean="0"/>
              <a:t>answering </a:t>
            </a:r>
            <a:r>
              <a:rPr lang="de-DE" dirty="0"/>
              <a:t>individual </a:t>
            </a:r>
            <a:r>
              <a:rPr lang="de-DE" dirty="0" smtClean="0"/>
              <a:t>questions; </a:t>
            </a:r>
            <a:r>
              <a:rPr lang="de-DE" dirty="0"/>
              <a:t>offering personalized guidance</a:t>
            </a:r>
          </a:p>
          <a:p>
            <a:pPr lvl="2"/>
            <a:r>
              <a:rPr lang="de-DE" dirty="0"/>
              <a:t>Instructor-led class discussion </a:t>
            </a:r>
            <a:r>
              <a:rPr lang="de-DE" dirty="0" smtClean="0"/>
              <a:t>resumes; </a:t>
            </a:r>
            <a:r>
              <a:rPr lang="de-DE" dirty="0"/>
              <a:t>talking through questions and sharing ideas </a:t>
            </a:r>
          </a:p>
          <a:p>
            <a:pPr lvl="2"/>
            <a:r>
              <a:rPr lang="de-DE" dirty="0"/>
              <a:t>HP LIFE Technology Skill assigned as </a:t>
            </a:r>
            <a:r>
              <a:rPr lang="de-DE" dirty="0" smtClean="0"/>
              <a:t>homework; </a:t>
            </a:r>
            <a:r>
              <a:rPr lang="de-DE" dirty="0"/>
              <a:t>course completion certificates uploaded in </a:t>
            </a:r>
            <a:r>
              <a:rPr lang="de-DE" dirty="0" smtClean="0"/>
              <a:t>the Learning Management System </a:t>
            </a:r>
            <a:r>
              <a:rPr lang="de-DE" dirty="0"/>
              <a:t>or dropbox</a:t>
            </a:r>
          </a:p>
          <a:p>
            <a:pPr lvl="2"/>
            <a:r>
              <a:rPr lang="de-DE" dirty="0"/>
              <a:t>HP LIFE Next Steps resources </a:t>
            </a:r>
            <a:r>
              <a:rPr lang="de-DE" dirty="0" smtClean="0"/>
              <a:t>are used the next </a:t>
            </a:r>
            <a:r>
              <a:rPr lang="de-DE" dirty="0"/>
              <a:t>day to deepen class discussion</a:t>
            </a:r>
          </a:p>
          <a:p>
            <a:pPr lvl="2"/>
            <a:endParaRPr lang="en-US" dirty="0"/>
          </a:p>
        </p:txBody>
      </p:sp>
      <p:sp>
        <p:nvSpPr>
          <p:cNvPr id="8" name="Oval 7"/>
          <p:cNvSpPr>
            <a:spLocks noChangeAspect="1"/>
          </p:cNvSpPr>
          <p:nvPr/>
        </p:nvSpPr>
        <p:spPr>
          <a:xfrm>
            <a:off x="320675" y="303536"/>
            <a:ext cx="323998" cy="323998"/>
          </a:xfrm>
          <a:prstGeom prst="ellipse">
            <a:avLst/>
          </a:prstGeom>
          <a:solidFill>
            <a:schemeClr val="bg1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t">
            <a:noAutofit/>
          </a:bodyPr>
          <a:lstStyle/>
          <a:p>
            <a:pPr algn="ctr"/>
            <a:r>
              <a:rPr lang="de-DE" sz="1400" b="1" dirty="0" smtClean="0">
                <a:solidFill>
                  <a:schemeClr val="tx2"/>
                </a:solidFill>
                <a:latin typeface="HP Simplified"/>
                <a:cs typeface="HP Simplified"/>
              </a:rPr>
              <a:t>1</a:t>
            </a:r>
            <a:endParaRPr lang="de-DE" sz="1400" b="1" dirty="0">
              <a:solidFill>
                <a:schemeClr val="tx2"/>
              </a:solidFill>
              <a:latin typeface="HP Simplified"/>
              <a:cs typeface="HP Simplified"/>
            </a:endParaRPr>
          </a:p>
        </p:txBody>
      </p:sp>
      <p:sp>
        <p:nvSpPr>
          <p:cNvPr id="5" name="Rechteck 4"/>
          <p:cNvSpPr/>
          <p:nvPr/>
        </p:nvSpPr>
        <p:spPr>
          <a:xfrm>
            <a:off x="5910263" y="1419622"/>
            <a:ext cx="3017837" cy="2882187"/>
          </a:xfrm>
          <a:prstGeom prst="rect">
            <a:avLst/>
          </a:prstGeom>
          <a:solidFill>
            <a:srgbClr val="E5E8E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 bwMode="black">
          <a:xfrm>
            <a:off x="6074618" y="1558476"/>
            <a:ext cx="2569746" cy="249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defTabSz="455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defTabSz="455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defTabSz="455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defTabSz="455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defTabSz="455613" eaLnBrk="0" fontAlgn="base" hangingPunct="0">
              <a:spcBef>
                <a:spcPct val="0"/>
              </a:spcBef>
              <a:spcAft>
                <a:spcPts val="400"/>
              </a:spcAft>
              <a:buSzPct val="100000"/>
              <a:buFont typeface="Arial" pitchFamily="34" charset="0"/>
              <a:buNone/>
            </a:pPr>
            <a:r>
              <a:rPr lang="en-US" altLang="en-US" sz="1200" b="1" dirty="0" smtClean="0">
                <a:solidFill>
                  <a:srgbClr val="0096D6"/>
                </a:solidFill>
                <a:latin typeface="HP Simplified" pitchFamily="34" charset="0"/>
              </a:rPr>
              <a:t>Class outline and HP LIFE courses used</a:t>
            </a:r>
          </a:p>
          <a:p>
            <a:pPr defTabSz="455613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itchFamily="34" charset="0"/>
              <a:buNone/>
            </a:pPr>
            <a:endParaRPr lang="en-US" altLang="en-US" sz="1200" dirty="0" smtClean="0">
              <a:solidFill>
                <a:srgbClr val="0096D6"/>
              </a:solidFill>
              <a:latin typeface="HP Simplified" pitchFamily="34" charset="0"/>
            </a:endParaRPr>
          </a:p>
        </p:txBody>
      </p:sp>
      <p:sp>
        <p:nvSpPr>
          <p:cNvPr id="11" name="TextBox 2"/>
          <p:cNvSpPr txBox="1"/>
          <p:nvPr/>
        </p:nvSpPr>
        <p:spPr>
          <a:xfrm>
            <a:off x="7380328" y="1921469"/>
            <a:ext cx="1440144" cy="230832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455613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itchFamily="34" charset="0"/>
              <a:buNone/>
            </a:pPr>
            <a:r>
              <a:rPr lang="en-US" altLang="en-US" sz="1000" b="1" dirty="0">
                <a:latin typeface="HP Simplified" pitchFamily="34" charset="0"/>
              </a:rPr>
              <a:t>Marketing</a:t>
            </a:r>
          </a:p>
          <a:p>
            <a:pPr defTabSz="455613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itchFamily="34" charset="0"/>
              <a:buNone/>
            </a:pPr>
            <a:r>
              <a:rPr lang="en-US" altLang="en-US" sz="1000" dirty="0" smtClean="0">
                <a:latin typeface="HP Simplified" pitchFamily="34" charset="0"/>
              </a:rPr>
              <a:t>Your </a:t>
            </a:r>
            <a:r>
              <a:rPr lang="en-US" altLang="en-US" sz="1000" dirty="0">
                <a:latin typeface="HP Simplified" pitchFamily="34" charset="0"/>
              </a:rPr>
              <a:t>target market</a:t>
            </a:r>
          </a:p>
          <a:p>
            <a:pPr defTabSz="455613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itchFamily="34" charset="0"/>
              <a:buNone/>
            </a:pPr>
            <a:r>
              <a:rPr lang="en-US" altLang="en-US" sz="1000" dirty="0" smtClean="0">
                <a:latin typeface="HP Simplified" pitchFamily="34" charset="0"/>
              </a:rPr>
              <a:t>Customer </a:t>
            </a:r>
            <a:r>
              <a:rPr lang="en-US" altLang="en-US" sz="1000" dirty="0">
                <a:latin typeface="HP Simplified" pitchFamily="34" charset="0"/>
              </a:rPr>
              <a:t>relationship </a:t>
            </a:r>
            <a:r>
              <a:rPr lang="en-US" altLang="en-US" sz="1000" dirty="0" smtClean="0">
                <a:latin typeface="HP Simplified" pitchFamily="34" charset="0"/>
              </a:rPr>
              <a:t/>
            </a:r>
            <a:br>
              <a:rPr lang="en-US" altLang="en-US" sz="1000" dirty="0" smtClean="0">
                <a:latin typeface="HP Simplified" pitchFamily="34" charset="0"/>
              </a:rPr>
            </a:br>
            <a:r>
              <a:rPr lang="en-US" altLang="en-US" sz="1000" dirty="0" smtClean="0">
                <a:latin typeface="HP Simplified" pitchFamily="34" charset="0"/>
              </a:rPr>
              <a:t>management (CRM)</a:t>
            </a:r>
            <a:endParaRPr lang="en-US" altLang="en-US" sz="1000" dirty="0">
              <a:latin typeface="HP Simplified" pitchFamily="34" charset="0"/>
            </a:endParaRPr>
          </a:p>
          <a:p>
            <a:pPr defTabSz="455613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itchFamily="34" charset="0"/>
              <a:buNone/>
            </a:pPr>
            <a:r>
              <a:rPr lang="en-US" altLang="en-US" sz="1000" dirty="0" smtClean="0">
                <a:latin typeface="HP Simplified" pitchFamily="34" charset="0"/>
              </a:rPr>
              <a:t>Effective </a:t>
            </a:r>
            <a:r>
              <a:rPr lang="en-US" altLang="en-US" sz="1000" dirty="0">
                <a:latin typeface="HP Simplified" pitchFamily="34" charset="0"/>
              </a:rPr>
              <a:t>business </a:t>
            </a:r>
            <a:r>
              <a:rPr lang="en-US" altLang="en-US" sz="1000" dirty="0" smtClean="0">
                <a:latin typeface="HP Simplified" pitchFamily="34" charset="0"/>
              </a:rPr>
              <a:t>websites</a:t>
            </a:r>
          </a:p>
          <a:p>
            <a:pPr defTabSz="455613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itchFamily="34" charset="0"/>
              <a:buNone/>
            </a:pPr>
            <a:r>
              <a:rPr lang="en-US" altLang="en-US" sz="1000" dirty="0" smtClean="0">
                <a:latin typeface="HP Simplified" pitchFamily="34" charset="0"/>
              </a:rPr>
              <a:t>Social </a:t>
            </a:r>
            <a:r>
              <a:rPr lang="en-US" altLang="en-US" sz="1000" dirty="0">
                <a:latin typeface="HP Simplified" pitchFamily="34" charset="0"/>
              </a:rPr>
              <a:t>media marketing</a:t>
            </a:r>
          </a:p>
          <a:p>
            <a:pPr defTabSz="455613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itchFamily="34" charset="0"/>
              <a:buNone/>
            </a:pPr>
            <a:r>
              <a:rPr lang="en-US" altLang="en-US" sz="1000" dirty="0" smtClean="0">
                <a:latin typeface="HP Simplified" pitchFamily="34" charset="0"/>
              </a:rPr>
              <a:t>Setting </a:t>
            </a:r>
            <a:r>
              <a:rPr lang="en-US" altLang="en-US" sz="1000" dirty="0">
                <a:latin typeface="HP Simplified" pitchFamily="34" charset="0"/>
              </a:rPr>
              <a:t>pricing</a:t>
            </a:r>
          </a:p>
          <a:p>
            <a:pPr defTabSz="455613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itchFamily="34" charset="0"/>
              <a:buNone/>
            </a:pPr>
            <a:endParaRPr lang="en-US" altLang="en-US" sz="1000" dirty="0" smtClean="0">
              <a:latin typeface="HP Simplified" pitchFamily="34" charset="0"/>
            </a:endParaRPr>
          </a:p>
          <a:p>
            <a:pPr defTabSz="455613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itchFamily="34" charset="0"/>
              <a:buNone/>
            </a:pPr>
            <a:r>
              <a:rPr lang="en-US" altLang="en-US" sz="1000" b="1" dirty="0" smtClean="0">
                <a:latin typeface="HP Simplified" pitchFamily="34" charset="0"/>
              </a:rPr>
              <a:t>Financial</a:t>
            </a:r>
            <a:r>
              <a:rPr lang="en-US" altLang="en-US" sz="1000" dirty="0">
                <a:latin typeface="HP Simplified" pitchFamily="34" charset="0"/>
              </a:rPr>
              <a:t>	</a:t>
            </a:r>
          </a:p>
          <a:p>
            <a:pPr defTabSz="455613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itchFamily="34" charset="0"/>
              <a:buNone/>
            </a:pPr>
            <a:r>
              <a:rPr lang="en-US" altLang="en-US" sz="1000" dirty="0" smtClean="0">
                <a:latin typeface="HP Simplified" pitchFamily="34" charset="0"/>
              </a:rPr>
              <a:t>Basics </a:t>
            </a:r>
            <a:r>
              <a:rPr lang="en-US" altLang="en-US" sz="1000" dirty="0">
                <a:latin typeface="HP Simplified" pitchFamily="34" charset="0"/>
              </a:rPr>
              <a:t>of finance</a:t>
            </a:r>
          </a:p>
          <a:p>
            <a:pPr defTabSz="455613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itchFamily="34" charset="0"/>
              <a:buNone/>
            </a:pPr>
            <a:r>
              <a:rPr lang="en-US" altLang="en-US" sz="1000" dirty="0" smtClean="0">
                <a:latin typeface="HP Simplified" pitchFamily="34" charset="0"/>
              </a:rPr>
              <a:t>Profit </a:t>
            </a:r>
            <a:r>
              <a:rPr lang="en-US" altLang="en-US" sz="1000" dirty="0">
                <a:latin typeface="HP Simplified" pitchFamily="34" charset="0"/>
              </a:rPr>
              <a:t>and loss</a:t>
            </a:r>
          </a:p>
          <a:p>
            <a:pPr defTabSz="455613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itchFamily="34" charset="0"/>
              <a:buNone/>
            </a:pPr>
            <a:r>
              <a:rPr lang="en-US" altLang="en-US" sz="1000" dirty="0" smtClean="0">
                <a:latin typeface="HP Simplified" pitchFamily="34" charset="0"/>
              </a:rPr>
              <a:t>Cash </a:t>
            </a:r>
            <a:r>
              <a:rPr lang="en-US" altLang="en-US" sz="1000" dirty="0">
                <a:latin typeface="HP Simplified" pitchFamily="34" charset="0"/>
              </a:rPr>
              <a:t>flow</a:t>
            </a:r>
          </a:p>
          <a:p>
            <a:pPr defTabSz="455613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itchFamily="34" charset="0"/>
              <a:buNone/>
            </a:pPr>
            <a:r>
              <a:rPr lang="en-US" altLang="en-US" sz="1000" dirty="0" smtClean="0">
                <a:latin typeface="HP Simplified" pitchFamily="34" charset="0"/>
              </a:rPr>
              <a:t>Finding </a:t>
            </a:r>
            <a:r>
              <a:rPr lang="en-US" altLang="en-US" sz="1000" dirty="0">
                <a:latin typeface="HP Simplified" pitchFamily="34" charset="0"/>
              </a:rPr>
              <a:t>funding</a:t>
            </a:r>
          </a:p>
          <a:p>
            <a:pPr defTabSz="455613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itchFamily="34" charset="0"/>
              <a:buNone/>
            </a:pPr>
            <a:r>
              <a:rPr lang="en-US" altLang="en-US" sz="1000" dirty="0" smtClean="0">
                <a:latin typeface="HP Simplified" pitchFamily="34" charset="0"/>
              </a:rPr>
              <a:t>Sales </a:t>
            </a:r>
            <a:r>
              <a:rPr lang="en-US" altLang="en-US" sz="1000" dirty="0">
                <a:latin typeface="HP Simplified" pitchFamily="34" charset="0"/>
              </a:rPr>
              <a:t>forecasting</a:t>
            </a:r>
          </a:p>
          <a:p>
            <a:pPr marL="0" defTabSz="430213">
              <a:spcAft>
                <a:spcPts val="400"/>
              </a:spcAft>
              <a:buSzPct val="100000"/>
            </a:pPr>
            <a:endParaRPr lang="en-US" sz="1000" dirty="0" smtClean="0">
              <a:latin typeface="HP Simplified" pitchFamily="34" charset="0"/>
              <a:cs typeface="HP Simplified" pitchFamily="34" charset="0"/>
            </a:endParaRPr>
          </a:p>
        </p:txBody>
      </p:sp>
      <p:sp>
        <p:nvSpPr>
          <p:cNvPr id="12" name="TextBox 3"/>
          <p:cNvSpPr txBox="1"/>
          <p:nvPr/>
        </p:nvSpPr>
        <p:spPr>
          <a:xfrm>
            <a:off x="6084168" y="1911596"/>
            <a:ext cx="1080134" cy="21544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455613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itchFamily="34" charset="0"/>
              <a:buNone/>
            </a:pPr>
            <a:r>
              <a:rPr lang="en-US" altLang="en-US" sz="1000" b="1" dirty="0">
                <a:latin typeface="HP Simplified" pitchFamily="34" charset="0"/>
              </a:rPr>
              <a:t>Business concept statement</a:t>
            </a:r>
          </a:p>
          <a:p>
            <a:pPr defTabSz="455613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itchFamily="34" charset="0"/>
              <a:buNone/>
            </a:pPr>
            <a:r>
              <a:rPr lang="en-US" altLang="en-US" sz="1000" dirty="0" smtClean="0">
                <a:latin typeface="HP Simplified" pitchFamily="34" charset="0"/>
              </a:rPr>
              <a:t>Unique </a:t>
            </a:r>
            <a:r>
              <a:rPr lang="en-US" altLang="en-US" sz="1000" dirty="0">
                <a:latin typeface="HP Simplified" pitchFamily="34" charset="0"/>
              </a:rPr>
              <a:t>value </a:t>
            </a:r>
            <a:r>
              <a:rPr lang="en-US" altLang="en-US" sz="1000" dirty="0" smtClean="0">
                <a:latin typeface="HP Simplified" pitchFamily="34" charset="0"/>
              </a:rPr>
              <a:t>proposition</a:t>
            </a:r>
          </a:p>
          <a:p>
            <a:pPr defTabSz="455613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itchFamily="34" charset="0"/>
              <a:buNone/>
            </a:pPr>
            <a:endParaRPr lang="en-US" altLang="en-US" sz="1000" b="1" dirty="0">
              <a:latin typeface="HP Simplified" pitchFamily="34" charset="0"/>
            </a:endParaRPr>
          </a:p>
          <a:p>
            <a:pPr defTabSz="455613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itchFamily="34" charset="0"/>
              <a:buNone/>
            </a:pPr>
            <a:r>
              <a:rPr lang="en-US" altLang="en-US" sz="1000" b="1" dirty="0" smtClean="0">
                <a:latin typeface="HP Simplified" pitchFamily="34" charset="0"/>
              </a:rPr>
              <a:t>Product/service planning</a:t>
            </a:r>
            <a:endParaRPr lang="en-US" altLang="en-US" sz="1000" b="1" dirty="0">
              <a:latin typeface="HP Simplified" pitchFamily="34" charset="0"/>
            </a:endParaRPr>
          </a:p>
          <a:p>
            <a:pPr defTabSz="455613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itchFamily="34" charset="0"/>
              <a:buNone/>
            </a:pPr>
            <a:r>
              <a:rPr lang="en-US" altLang="en-US" sz="1000" dirty="0" smtClean="0">
                <a:latin typeface="HP Simplified" pitchFamily="34" charset="0"/>
              </a:rPr>
              <a:t>Marketing </a:t>
            </a:r>
            <a:r>
              <a:rPr lang="en-US" altLang="en-US" sz="1000" dirty="0">
                <a:latin typeface="HP Simplified" pitchFamily="34" charset="0"/>
              </a:rPr>
              <a:t>benefits vs. features</a:t>
            </a:r>
          </a:p>
          <a:p>
            <a:pPr defTabSz="455613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itchFamily="34" charset="0"/>
              <a:buNone/>
            </a:pPr>
            <a:endParaRPr lang="en-US" altLang="en-US" sz="1000" dirty="0" smtClean="0">
              <a:latin typeface="HP Simplified" pitchFamily="34" charset="0"/>
            </a:endParaRPr>
          </a:p>
          <a:p>
            <a:pPr defTabSz="455613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itchFamily="34" charset="0"/>
              <a:buNone/>
            </a:pPr>
            <a:r>
              <a:rPr lang="en-US" altLang="en-US" sz="1000" b="1" dirty="0" smtClean="0">
                <a:latin typeface="HP Simplified" pitchFamily="34" charset="0"/>
              </a:rPr>
              <a:t>Management </a:t>
            </a:r>
            <a:r>
              <a:rPr lang="en-US" altLang="en-US" sz="1000" b="1" dirty="0">
                <a:latin typeface="HP Simplified" pitchFamily="34" charset="0"/>
              </a:rPr>
              <a:t>and organization</a:t>
            </a:r>
          </a:p>
          <a:p>
            <a:pPr defTabSz="455613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itchFamily="34" charset="0"/>
              <a:buNone/>
            </a:pPr>
            <a:r>
              <a:rPr lang="en-US" altLang="en-US" sz="1000" dirty="0" smtClean="0">
                <a:latin typeface="HP Simplified" pitchFamily="34" charset="0"/>
              </a:rPr>
              <a:t>Hiring </a:t>
            </a:r>
            <a:r>
              <a:rPr lang="en-US" altLang="en-US" sz="1000" dirty="0">
                <a:latin typeface="HP Simplified" pitchFamily="34" charset="0"/>
              </a:rPr>
              <a:t>staff</a:t>
            </a:r>
          </a:p>
          <a:p>
            <a:pPr marL="0" defTabSz="430213">
              <a:spcAft>
                <a:spcPts val="400"/>
              </a:spcAft>
              <a:buSzPct val="100000"/>
            </a:pPr>
            <a:endParaRPr lang="en-US" sz="1000" dirty="0" smtClean="0">
              <a:latin typeface="HP Simplified" pitchFamily="34" charset="0"/>
              <a:cs typeface="HP Simplifie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0351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/>
        </p:nvSpPr>
        <p:spPr>
          <a:xfrm>
            <a:off x="0" y="0"/>
            <a:ext cx="9144000" cy="1221534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775274" y="751390"/>
            <a:ext cx="7673401" cy="276999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E</a:t>
            </a:r>
            <a:r>
              <a:rPr lang="en-US" dirty="0" smtClean="0">
                <a:solidFill>
                  <a:schemeClr val="bg1"/>
                </a:solidFill>
              </a:rPr>
              <a:t>ncouraging </a:t>
            </a:r>
            <a:r>
              <a:rPr lang="en-US" dirty="0">
                <a:solidFill>
                  <a:schemeClr val="bg1"/>
                </a:solidFill>
              </a:rPr>
              <a:t>participatory and peer learning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75274" y="235064"/>
            <a:ext cx="7673401" cy="516326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Group coach – example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sz="quarter" idx="10"/>
          </p:nvPr>
        </p:nvSpPr>
        <p:spPr>
          <a:xfrm>
            <a:off x="329184" y="1404737"/>
            <a:ext cx="8136000" cy="806965"/>
          </a:xfrm>
        </p:spPr>
        <p:txBody>
          <a:bodyPr/>
          <a:lstStyle/>
          <a:p>
            <a:r>
              <a:rPr lang="en-US" altLang="en-US" dirty="0"/>
              <a:t>Challenge</a:t>
            </a:r>
          </a:p>
          <a:p>
            <a:pPr lvl="2"/>
            <a:r>
              <a:rPr lang="en-US" dirty="0"/>
              <a:t>Instructor keen to bring more collaboration and dynamism into college class in public health</a:t>
            </a:r>
          </a:p>
          <a:p>
            <a:endParaRPr lang="de-DE" dirty="0" smtClean="0"/>
          </a:p>
          <a:p>
            <a:pPr lvl="2"/>
            <a:endParaRPr lang="en-US" dirty="0"/>
          </a:p>
        </p:txBody>
      </p:sp>
      <p:sp>
        <p:nvSpPr>
          <p:cNvPr id="6" name="Text Placeholder 6"/>
          <p:cNvSpPr txBox="1">
            <a:spLocks/>
          </p:cNvSpPr>
          <p:nvPr/>
        </p:nvSpPr>
        <p:spPr bwMode="black">
          <a:xfrm>
            <a:off x="320677" y="2139702"/>
            <a:ext cx="8136000" cy="2808312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>
            <a:lvl1pPr marL="0" indent="0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SzPct val="100000"/>
              <a:buFont typeface="Arial"/>
              <a:buNone/>
              <a:defRPr sz="1800" b="1" i="0" kern="1200">
                <a:solidFill>
                  <a:srgbClr val="0096D6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1pPr>
            <a:lvl2pPr marL="0" indent="0" algn="l" defTabSz="43021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SzPct val="100000"/>
              <a:buFont typeface="Lucida Grande"/>
              <a:buNone/>
              <a:defRPr sz="16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2pPr>
            <a:lvl3pPr marL="169863" indent="-169863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Font typeface="HP Simplified" pitchFamily="34" charset="0"/>
              <a:buChar char="•"/>
              <a:defRPr sz="14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3pPr>
            <a:lvl4pPr marL="341313" indent="-180975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SzPct val="80000"/>
              <a:buFont typeface="HP Simplified" pitchFamily="34" charset="0"/>
              <a:buChar char="–"/>
              <a:defRPr lang="en-US" sz="14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4pPr>
            <a:lvl5pPr marL="469900" indent="-150813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Font typeface="HP Simplified" pitchFamily="34" charset="0"/>
              <a:buChar char="•"/>
              <a:tabLst/>
              <a:defRPr sz="14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5pPr>
            <a:lvl6pPr marL="2286000" indent="0" algn="l" defTabSz="457200" rtl="0" eaLnBrk="1" latinLnBrk="0" hangingPunct="1">
              <a:lnSpc>
                <a:spcPts val="2500"/>
              </a:lnSpc>
              <a:spcBef>
                <a:spcPct val="200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ja-JP" dirty="0"/>
              <a:t>How it unfolds</a:t>
            </a:r>
          </a:p>
          <a:p>
            <a:pPr lvl="2"/>
            <a:r>
              <a:rPr lang="en-US" dirty="0"/>
              <a:t>Story </a:t>
            </a:r>
            <a:r>
              <a:rPr lang="en-US" dirty="0" smtClean="0"/>
              <a:t>scene setter </a:t>
            </a:r>
            <a:r>
              <a:rPr lang="en-US" dirty="0"/>
              <a:t>of Social Enterprise course </a:t>
            </a:r>
            <a:r>
              <a:rPr lang="en-US" dirty="0" smtClean="0"/>
              <a:t>is played </a:t>
            </a:r>
            <a:r>
              <a:rPr lang="en-US" dirty="0"/>
              <a:t>to </a:t>
            </a:r>
            <a:r>
              <a:rPr lang="en-US" dirty="0" smtClean="0"/>
              <a:t>the whole class; </a:t>
            </a:r>
            <a:r>
              <a:rPr lang="en-US" dirty="0"/>
              <a:t>after which students create small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teams </a:t>
            </a:r>
            <a:r>
              <a:rPr lang="en-US" dirty="0"/>
              <a:t>of enterprise “co-owners” to select the public health challenge they want to solve </a:t>
            </a:r>
          </a:p>
          <a:p>
            <a:pPr lvl="2"/>
            <a:r>
              <a:rPr lang="en-US" dirty="0"/>
              <a:t>Teams gather around a computer and work through Business Concepts; teams sketch out and discuss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their </a:t>
            </a:r>
            <a:r>
              <a:rPr lang="en-US" dirty="0"/>
              <a:t>social enterprise plan with </a:t>
            </a:r>
            <a:r>
              <a:rPr lang="en-US" dirty="0" smtClean="0"/>
              <a:t>the instructor </a:t>
            </a:r>
            <a:endParaRPr lang="en-US" dirty="0"/>
          </a:p>
          <a:p>
            <a:pPr lvl="2"/>
            <a:r>
              <a:rPr lang="en-US" dirty="0"/>
              <a:t>Technology Skill </a:t>
            </a:r>
            <a:r>
              <a:rPr lang="en-US" dirty="0" smtClean="0"/>
              <a:t>on </a:t>
            </a:r>
            <a:r>
              <a:rPr lang="en-US" dirty="0"/>
              <a:t>data collection software is taken </a:t>
            </a:r>
            <a:r>
              <a:rPr lang="en-US" dirty="0" smtClean="0"/>
              <a:t>independently; </a:t>
            </a:r>
            <a:r>
              <a:rPr lang="en-US" dirty="0"/>
              <a:t>research plans </a:t>
            </a:r>
            <a:r>
              <a:rPr lang="en-US" dirty="0" smtClean="0"/>
              <a:t>devised;</a:t>
            </a:r>
            <a:br>
              <a:rPr lang="en-US" dirty="0" smtClean="0"/>
            </a:br>
            <a:r>
              <a:rPr lang="en-US" dirty="0" smtClean="0"/>
              <a:t> </a:t>
            </a:r>
            <a:r>
              <a:rPr lang="en-US" dirty="0"/>
              <a:t>Your Target Audience course assigned before student teams reach out to </a:t>
            </a:r>
            <a:r>
              <a:rPr lang="en-US" dirty="0" smtClean="0"/>
              <a:t>the community </a:t>
            </a:r>
            <a:r>
              <a:rPr lang="en-US" dirty="0"/>
              <a:t>to collect data</a:t>
            </a:r>
          </a:p>
          <a:p>
            <a:pPr lvl="2"/>
            <a:r>
              <a:rPr lang="en-US" dirty="0"/>
              <a:t>Effective Presentations course </a:t>
            </a:r>
            <a:r>
              <a:rPr lang="en-US" dirty="0" smtClean="0"/>
              <a:t>is assigned </a:t>
            </a:r>
            <a:r>
              <a:rPr lang="en-US" dirty="0"/>
              <a:t>to </a:t>
            </a:r>
            <a:r>
              <a:rPr lang="en-US" dirty="0" smtClean="0"/>
              <a:t>teams; </a:t>
            </a:r>
            <a:r>
              <a:rPr lang="en-US" dirty="0"/>
              <a:t>multi-disciplinary panel of faculty invited to hear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and score </a:t>
            </a:r>
            <a:r>
              <a:rPr lang="en-US" dirty="0"/>
              <a:t>final proposals</a:t>
            </a:r>
          </a:p>
          <a:p>
            <a:pPr lvl="2"/>
            <a:endParaRPr lang="en-US" dirty="0"/>
          </a:p>
        </p:txBody>
      </p:sp>
      <p:sp>
        <p:nvSpPr>
          <p:cNvPr id="8" name="Oval 7"/>
          <p:cNvSpPr>
            <a:spLocks noChangeAspect="1"/>
          </p:cNvSpPr>
          <p:nvPr/>
        </p:nvSpPr>
        <p:spPr>
          <a:xfrm>
            <a:off x="320675" y="303536"/>
            <a:ext cx="323998" cy="323998"/>
          </a:xfrm>
          <a:prstGeom prst="ellipse">
            <a:avLst/>
          </a:prstGeom>
          <a:solidFill>
            <a:schemeClr val="bg1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t">
            <a:noAutofit/>
          </a:bodyPr>
          <a:lstStyle/>
          <a:p>
            <a:pPr algn="ctr"/>
            <a:r>
              <a:rPr lang="de-DE" sz="1400" b="1" dirty="0" smtClean="0">
                <a:solidFill>
                  <a:schemeClr val="tx2"/>
                </a:solidFill>
                <a:latin typeface="HP Simplified"/>
                <a:cs typeface="HP Simplified"/>
              </a:rPr>
              <a:t>2</a:t>
            </a:r>
            <a:endParaRPr lang="de-DE" sz="1400" b="1" dirty="0">
              <a:solidFill>
                <a:schemeClr val="tx2"/>
              </a:solidFill>
              <a:latin typeface="HP Simplified"/>
              <a:cs typeface="HP Simplified"/>
            </a:endParaRPr>
          </a:p>
        </p:txBody>
      </p:sp>
    </p:spTree>
    <p:extLst>
      <p:ext uri="{BB962C8B-B14F-4D97-AF65-F5344CB8AC3E}">
        <p14:creationId xmlns:p14="http://schemas.microsoft.com/office/powerpoint/2010/main" val="1853831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/>
        </p:nvSpPr>
        <p:spPr>
          <a:xfrm>
            <a:off x="0" y="0"/>
            <a:ext cx="9144000" cy="1221534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775274" y="751390"/>
            <a:ext cx="7673401" cy="276999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Integration into small-business counseling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75274" y="235064"/>
            <a:ext cx="7673401" cy="516326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1:1 coach or mentor – example 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sz="quarter" idx="10"/>
          </p:nvPr>
        </p:nvSpPr>
        <p:spPr>
          <a:xfrm>
            <a:off x="329184" y="1404737"/>
            <a:ext cx="8136000" cy="806965"/>
          </a:xfrm>
        </p:spPr>
        <p:txBody>
          <a:bodyPr/>
          <a:lstStyle/>
          <a:p>
            <a:r>
              <a:rPr lang="en-US" altLang="en-US" dirty="0"/>
              <a:t>Step 1: Definition of mutually agreeable objectives for the mentoring relationship</a:t>
            </a:r>
          </a:p>
          <a:p>
            <a:pPr lvl="2"/>
            <a:r>
              <a:rPr lang="en-US" dirty="0"/>
              <a:t>Help a micro-business owner improve business performance </a:t>
            </a:r>
          </a:p>
          <a:p>
            <a:pPr lvl="2"/>
            <a:r>
              <a:rPr lang="en-US" dirty="0"/>
              <a:t>Increase owner confidence and capabilities to seek out additional online resources in the future</a:t>
            </a:r>
          </a:p>
          <a:p>
            <a:pPr lvl="2"/>
            <a:endParaRPr lang="en-US" dirty="0"/>
          </a:p>
          <a:p>
            <a:pPr lvl="2"/>
            <a:endParaRPr lang="en-US" dirty="0"/>
          </a:p>
        </p:txBody>
      </p:sp>
      <p:sp>
        <p:nvSpPr>
          <p:cNvPr id="6" name="Text Placeholder 6"/>
          <p:cNvSpPr txBox="1">
            <a:spLocks/>
          </p:cNvSpPr>
          <p:nvPr/>
        </p:nvSpPr>
        <p:spPr bwMode="black">
          <a:xfrm>
            <a:off x="320677" y="2499742"/>
            <a:ext cx="8136000" cy="266429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>
            <a:lvl1pPr marL="0" indent="0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SzPct val="100000"/>
              <a:buFont typeface="Arial"/>
              <a:buNone/>
              <a:defRPr sz="1800" b="1" i="0" kern="1200">
                <a:solidFill>
                  <a:srgbClr val="0096D6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1pPr>
            <a:lvl2pPr marL="0" indent="0" algn="l" defTabSz="43021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SzPct val="100000"/>
              <a:buFont typeface="Lucida Grande"/>
              <a:buNone/>
              <a:defRPr sz="16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2pPr>
            <a:lvl3pPr marL="169863" indent="-169863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Font typeface="HP Simplified" pitchFamily="34" charset="0"/>
              <a:buChar char="•"/>
              <a:defRPr sz="14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3pPr>
            <a:lvl4pPr marL="341313" indent="-180975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SzPct val="80000"/>
              <a:buFont typeface="HP Simplified" pitchFamily="34" charset="0"/>
              <a:buChar char="–"/>
              <a:defRPr lang="en-US" sz="14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4pPr>
            <a:lvl5pPr marL="469900" indent="-150813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Font typeface="HP Simplified" pitchFamily="34" charset="0"/>
              <a:buChar char="•"/>
              <a:tabLst/>
              <a:defRPr sz="14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5pPr>
            <a:lvl6pPr marL="2286000" indent="0" algn="l" defTabSz="457200" rtl="0" eaLnBrk="1" latinLnBrk="0" hangingPunct="1">
              <a:lnSpc>
                <a:spcPts val="2500"/>
              </a:lnSpc>
              <a:spcBef>
                <a:spcPct val="200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>
                <a:solidFill>
                  <a:schemeClr val="tx2"/>
                </a:solidFill>
              </a:rPr>
              <a:t>Step 2: Site familiarization</a:t>
            </a:r>
          </a:p>
          <a:p>
            <a:pPr lvl="2"/>
            <a:r>
              <a:rPr lang="en-US" dirty="0"/>
              <a:t>Narrow in on priority business competencies to improve</a:t>
            </a:r>
          </a:p>
          <a:p>
            <a:pPr lvl="2"/>
            <a:r>
              <a:rPr lang="en-US" dirty="0"/>
              <a:t>Register and walk through HP LIFE e-Learning </a:t>
            </a:r>
            <a:r>
              <a:rPr lang="en-US" dirty="0" smtClean="0"/>
              <a:t>together </a:t>
            </a:r>
            <a:r>
              <a:rPr lang="en-US" dirty="0"/>
              <a:t>explaining structure of site and </a:t>
            </a:r>
            <a:br>
              <a:rPr lang="en-US" dirty="0"/>
            </a:br>
            <a:r>
              <a:rPr lang="en-US" dirty="0"/>
              <a:t>individual courses</a:t>
            </a:r>
          </a:p>
          <a:p>
            <a:pPr lvl="2"/>
            <a:r>
              <a:rPr lang="en-US" dirty="0"/>
              <a:t>Begin first </a:t>
            </a:r>
            <a:r>
              <a:rPr lang="en-US" dirty="0" smtClean="0"/>
              <a:t>course; </a:t>
            </a:r>
            <a:r>
              <a:rPr lang="en-US" dirty="0"/>
              <a:t>watching Story </a:t>
            </a:r>
            <a:r>
              <a:rPr lang="en-US" dirty="0" smtClean="0"/>
              <a:t>scene setter, </a:t>
            </a:r>
            <a:r>
              <a:rPr lang="en-US" dirty="0"/>
              <a:t>then working through Business Concept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and </a:t>
            </a:r>
            <a:r>
              <a:rPr lang="en-US" dirty="0"/>
              <a:t>Technology Skill together</a:t>
            </a:r>
          </a:p>
          <a:p>
            <a:pPr lvl="2"/>
            <a:r>
              <a:rPr lang="en-US" dirty="0"/>
              <a:t>Print certificate and offer feedback and encouragement</a:t>
            </a:r>
          </a:p>
          <a:p>
            <a:pPr lvl="2"/>
            <a:r>
              <a:rPr lang="en-US" dirty="0"/>
              <a:t>Learner continues using courses and checks back with mentor periodically for guidance</a:t>
            </a:r>
          </a:p>
          <a:p>
            <a:pPr lvl="2"/>
            <a:endParaRPr lang="en-US" dirty="0"/>
          </a:p>
        </p:txBody>
      </p:sp>
      <p:sp>
        <p:nvSpPr>
          <p:cNvPr id="8" name="Oval 7"/>
          <p:cNvSpPr>
            <a:spLocks noChangeAspect="1"/>
          </p:cNvSpPr>
          <p:nvPr/>
        </p:nvSpPr>
        <p:spPr>
          <a:xfrm>
            <a:off x="320675" y="303536"/>
            <a:ext cx="323998" cy="323998"/>
          </a:xfrm>
          <a:prstGeom prst="ellipse">
            <a:avLst/>
          </a:prstGeom>
          <a:solidFill>
            <a:schemeClr val="bg1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t">
            <a:noAutofit/>
          </a:bodyPr>
          <a:lstStyle/>
          <a:p>
            <a:pPr algn="ctr"/>
            <a:r>
              <a:rPr lang="de-DE" sz="1400" b="1" dirty="0" smtClean="0">
                <a:solidFill>
                  <a:schemeClr val="tx2"/>
                </a:solidFill>
                <a:latin typeface="HP Simplified"/>
                <a:cs typeface="HP Simplified"/>
              </a:rPr>
              <a:t>3</a:t>
            </a:r>
            <a:endParaRPr lang="de-DE" sz="1400" b="1" dirty="0">
              <a:solidFill>
                <a:schemeClr val="tx2"/>
              </a:solidFill>
              <a:latin typeface="HP Simplified"/>
              <a:cs typeface="HP Simplified"/>
            </a:endParaRPr>
          </a:p>
        </p:txBody>
      </p:sp>
    </p:spTree>
    <p:extLst>
      <p:ext uri="{BB962C8B-B14F-4D97-AF65-F5344CB8AC3E}">
        <p14:creationId xmlns:p14="http://schemas.microsoft.com/office/powerpoint/2010/main" val="2362153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/>
        </p:nvSpPr>
        <p:spPr>
          <a:xfrm>
            <a:off x="0" y="0"/>
            <a:ext cx="9144000" cy="1221534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775274" y="751390"/>
            <a:ext cx="7673401" cy="276999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Integration into small-business counseling</a:t>
            </a:r>
            <a:br>
              <a:rPr lang="en-US" dirty="0">
                <a:solidFill>
                  <a:schemeClr val="bg1"/>
                </a:solidFill>
              </a:rPr>
            </a:b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75274" y="235064"/>
            <a:ext cx="7673401" cy="516326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Flip the classroom – example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sz="quarter" idx="10"/>
          </p:nvPr>
        </p:nvSpPr>
        <p:spPr>
          <a:xfrm>
            <a:off x="329184" y="1404737"/>
            <a:ext cx="8136000" cy="806965"/>
          </a:xfrm>
        </p:spPr>
        <p:txBody>
          <a:bodyPr/>
          <a:lstStyle/>
          <a:p>
            <a:r>
              <a:rPr lang="en-US" altLang="en-US" dirty="0"/>
              <a:t>The scenario</a:t>
            </a:r>
          </a:p>
          <a:p>
            <a:pPr lvl="2"/>
            <a:r>
              <a:rPr lang="en-US" dirty="0"/>
              <a:t>Small-business centers (SBCs) provide a range of programs and services </a:t>
            </a:r>
            <a:r>
              <a:rPr lang="en-US" dirty="0" smtClean="0"/>
              <a:t>for existing </a:t>
            </a:r>
            <a:r>
              <a:rPr lang="en-US" dirty="0"/>
              <a:t>and prospective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local </a:t>
            </a:r>
            <a:r>
              <a:rPr lang="en-US" dirty="0"/>
              <a:t>business owners; one service is </a:t>
            </a:r>
            <a:r>
              <a:rPr lang="en-US" dirty="0" smtClean="0"/>
              <a:t>offering individual </a:t>
            </a:r>
            <a:r>
              <a:rPr lang="en-US" dirty="0"/>
              <a:t>counseling</a:t>
            </a:r>
          </a:p>
          <a:p>
            <a:pPr lvl="2"/>
            <a:endParaRPr lang="en-US" dirty="0"/>
          </a:p>
          <a:p>
            <a:pPr lvl="2"/>
            <a:endParaRPr lang="en-US" dirty="0"/>
          </a:p>
        </p:txBody>
      </p:sp>
      <p:sp>
        <p:nvSpPr>
          <p:cNvPr id="6" name="Text Placeholder 6"/>
          <p:cNvSpPr txBox="1">
            <a:spLocks/>
          </p:cNvSpPr>
          <p:nvPr/>
        </p:nvSpPr>
        <p:spPr bwMode="black">
          <a:xfrm>
            <a:off x="320677" y="2355726"/>
            <a:ext cx="8136000" cy="2808312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>
            <a:lvl1pPr marL="0" indent="0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SzPct val="100000"/>
              <a:buFont typeface="Arial"/>
              <a:buNone/>
              <a:defRPr sz="1800" b="1" i="0" kern="1200">
                <a:solidFill>
                  <a:srgbClr val="0096D6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1pPr>
            <a:lvl2pPr marL="0" indent="0" algn="l" defTabSz="43021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SzPct val="100000"/>
              <a:buFont typeface="Lucida Grande"/>
              <a:buNone/>
              <a:defRPr sz="16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2pPr>
            <a:lvl3pPr marL="169863" indent="-169863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Font typeface="HP Simplified" pitchFamily="34" charset="0"/>
              <a:buChar char="•"/>
              <a:defRPr sz="14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3pPr>
            <a:lvl4pPr marL="341313" indent="-180975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SzPct val="80000"/>
              <a:buFont typeface="HP Simplified" pitchFamily="34" charset="0"/>
              <a:buChar char="–"/>
              <a:defRPr lang="en-US" sz="14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4pPr>
            <a:lvl5pPr marL="469900" indent="-150813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Font typeface="HP Simplified" pitchFamily="34" charset="0"/>
              <a:buChar char="•"/>
              <a:tabLst/>
              <a:defRPr sz="1400" b="0" i="0" kern="1200">
                <a:solidFill>
                  <a:srgbClr val="000000"/>
                </a:solidFill>
                <a:latin typeface="HP Simplified" pitchFamily="34" charset="0"/>
                <a:ea typeface="+mn-ea"/>
                <a:cs typeface="HP Simplified" pitchFamily="34" charset="0"/>
              </a:defRPr>
            </a:lvl5pPr>
            <a:lvl6pPr marL="2286000" indent="0" algn="l" defTabSz="457200" rtl="0" eaLnBrk="1" latinLnBrk="0" hangingPunct="1">
              <a:lnSpc>
                <a:spcPts val="2500"/>
              </a:lnSpc>
              <a:spcBef>
                <a:spcPct val="200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ja-JP" altLang="en-US" dirty="0"/>
              <a:t>“</a:t>
            </a:r>
            <a:r>
              <a:rPr lang="en-US" altLang="ja-JP" dirty="0"/>
              <a:t>Flip the Counseling</a:t>
            </a:r>
            <a:r>
              <a:rPr lang="ja-JP" altLang="en-US" dirty="0"/>
              <a:t>”</a:t>
            </a:r>
            <a:r>
              <a:rPr lang="en-US" altLang="ja-JP" dirty="0"/>
              <a:t> session</a:t>
            </a:r>
          </a:p>
          <a:p>
            <a:pPr lvl="2"/>
            <a:r>
              <a:rPr lang="en-US" dirty="0"/>
              <a:t>Prior to SBC counseling sessions, SBCs provide information about HP LIFE </a:t>
            </a:r>
            <a:r>
              <a:rPr lang="en-US" dirty="0" smtClean="0"/>
              <a:t>e</a:t>
            </a:r>
            <a:r>
              <a:rPr lang="en-US" dirty="0"/>
              <a:t>-Learning via a link and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promotion </a:t>
            </a:r>
            <a:r>
              <a:rPr lang="en-US" dirty="0"/>
              <a:t>on their website and suggest that business owners complete one or more relevant courses</a:t>
            </a:r>
          </a:p>
          <a:p>
            <a:pPr lvl="2"/>
            <a:r>
              <a:rPr lang="en-US" dirty="0"/>
              <a:t>Counseling sessions take place where knowledge gaps are identified; business owners are pointed to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specific </a:t>
            </a:r>
            <a:r>
              <a:rPr lang="en-US" dirty="0"/>
              <a:t>HP LIFE e-Learning modules alongside local resources as required</a:t>
            </a:r>
          </a:p>
          <a:p>
            <a:pPr lvl="2"/>
            <a:r>
              <a:rPr lang="en-US" dirty="0"/>
              <a:t>HP LIFE e-Learning course completions made a precondition to receiving a small-business loan or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additional </a:t>
            </a:r>
            <a:r>
              <a:rPr lang="en-US" dirty="0"/>
              <a:t>counseling</a:t>
            </a:r>
          </a:p>
        </p:txBody>
      </p:sp>
      <p:sp>
        <p:nvSpPr>
          <p:cNvPr id="8" name="Oval 7"/>
          <p:cNvSpPr>
            <a:spLocks noChangeAspect="1"/>
          </p:cNvSpPr>
          <p:nvPr/>
        </p:nvSpPr>
        <p:spPr>
          <a:xfrm>
            <a:off x="320675" y="303536"/>
            <a:ext cx="323998" cy="323998"/>
          </a:xfrm>
          <a:prstGeom prst="ellipse">
            <a:avLst/>
          </a:prstGeom>
          <a:solidFill>
            <a:schemeClr val="bg1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t">
            <a:noAutofit/>
          </a:bodyPr>
          <a:lstStyle/>
          <a:p>
            <a:pPr algn="ctr"/>
            <a:r>
              <a:rPr lang="de-DE" sz="1400" b="1" dirty="0" smtClean="0">
                <a:solidFill>
                  <a:schemeClr val="tx2"/>
                </a:solidFill>
                <a:latin typeface="HP Simplified"/>
                <a:cs typeface="HP Simplified"/>
              </a:rPr>
              <a:t>4</a:t>
            </a:r>
            <a:endParaRPr lang="de-DE" sz="1400" b="1" dirty="0">
              <a:solidFill>
                <a:schemeClr val="tx2"/>
              </a:solidFill>
              <a:latin typeface="HP Simplified"/>
              <a:cs typeface="HP Simplified"/>
            </a:endParaRPr>
          </a:p>
        </p:txBody>
      </p:sp>
    </p:spTree>
    <p:extLst>
      <p:ext uri="{BB962C8B-B14F-4D97-AF65-F5344CB8AC3E}">
        <p14:creationId xmlns:p14="http://schemas.microsoft.com/office/powerpoint/2010/main" val="539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HP LIFE network of institutional collaborators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pPr marL="0" lvl="2" indent="0">
              <a:buNone/>
            </a:pPr>
            <a:r>
              <a:rPr lang="en-US" sz="1800" b="1" dirty="0">
                <a:solidFill>
                  <a:srgbClr val="0096D6"/>
                </a:solidFill>
              </a:rPr>
              <a:t>Be the next to join in</a:t>
            </a:r>
          </a:p>
          <a:p>
            <a:pPr lvl="2"/>
            <a:r>
              <a:rPr lang="en-US" dirty="0"/>
              <a:t>U.S. community colleges</a:t>
            </a:r>
          </a:p>
          <a:p>
            <a:pPr lvl="2"/>
            <a:r>
              <a:rPr lang="en-US" dirty="0"/>
              <a:t>Small-business centers</a:t>
            </a:r>
          </a:p>
          <a:p>
            <a:pPr lvl="2"/>
            <a:r>
              <a:rPr lang="en-US" dirty="0"/>
              <a:t>Entrepreneurship training centers</a:t>
            </a:r>
          </a:p>
          <a:p>
            <a:pPr lvl="2"/>
            <a:r>
              <a:rPr lang="en-US" dirty="0"/>
              <a:t>Women’s networks</a:t>
            </a:r>
          </a:p>
          <a:p>
            <a:pPr lvl="2"/>
            <a:r>
              <a:rPr lang="en-US" dirty="0"/>
              <a:t>Youth networks</a:t>
            </a:r>
          </a:p>
          <a:p>
            <a:pPr lvl="2"/>
            <a:r>
              <a:rPr lang="en-US" dirty="0"/>
              <a:t>Distance learning and online universities </a:t>
            </a:r>
          </a:p>
          <a:p>
            <a:pPr lvl="2"/>
            <a:r>
              <a:rPr lang="en-US" dirty="0"/>
              <a:t>University Entrepreneurship Club organizers</a:t>
            </a:r>
          </a:p>
          <a:p>
            <a:pPr lvl="2"/>
            <a:r>
              <a:rPr lang="en-US" dirty="0"/>
              <a:t>Entrepreneurship competition organizers</a:t>
            </a:r>
          </a:p>
          <a:p>
            <a:pPr lvl="2"/>
            <a:r>
              <a:rPr lang="en-US" dirty="0"/>
              <a:t>Independent mentors</a:t>
            </a:r>
          </a:p>
        </p:txBody>
      </p:sp>
      <p:sp>
        <p:nvSpPr>
          <p:cNvPr id="18" name="Text Placeholder 17"/>
          <p:cNvSpPr>
            <a:spLocks noGrp="1"/>
          </p:cNvSpPr>
          <p:nvPr>
            <p:ph sz="quarter" idx="17"/>
          </p:nvPr>
        </p:nvSpPr>
        <p:spPr>
          <a:xfrm>
            <a:off x="4568825" y="1188720"/>
            <a:ext cx="3878264" cy="302910"/>
          </a:xfrm>
        </p:spPr>
        <p:txBody>
          <a:bodyPr/>
          <a:lstStyle/>
          <a:p>
            <a:r>
              <a:rPr lang="en-US" dirty="0"/>
              <a:t>With thanks to our </a:t>
            </a:r>
            <a:r>
              <a:rPr lang="en-US" dirty="0" smtClean="0"/>
              <a:t>partners</a:t>
            </a:r>
            <a:endParaRPr lang="en-US" dirty="0"/>
          </a:p>
        </p:txBody>
      </p:sp>
      <p:pic>
        <p:nvPicPr>
          <p:cNvPr id="6" name="Picture 4" descr="Vertical_CMYK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1419622"/>
            <a:ext cx="1297900" cy="1118879"/>
          </a:xfrm>
          <a:prstGeom prst="rect">
            <a:avLst/>
          </a:prstGeom>
        </p:spPr>
      </p:pic>
      <p:pic>
        <p:nvPicPr>
          <p:cNvPr id="8" name="Picture 5" descr="EDC Color Logo.ep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01" y="2031726"/>
            <a:ext cx="1269728" cy="324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8968" y="1923678"/>
            <a:ext cx="1197621" cy="6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37392" y="3434114"/>
            <a:ext cx="774768" cy="683999"/>
          </a:xfrm>
          <a:prstGeom prst="rect">
            <a:avLst/>
          </a:prstGeom>
        </p:spPr>
      </p:pic>
      <p:pic>
        <p:nvPicPr>
          <p:cNvPr id="5" name="Bild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49742" y="3434115"/>
            <a:ext cx="746594" cy="721811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643758"/>
            <a:ext cx="3037209" cy="548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4863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328825" y="2562632"/>
            <a:ext cx="4752000" cy="1439999"/>
          </a:xfrm>
          <a:prstGeom prst="rect">
            <a:avLst/>
          </a:prstGeom>
          <a:solidFill>
            <a:srgbClr val="E5E8E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HP LIFE e-Learning Ambition 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sz="quarter" idx="10"/>
          </p:nvPr>
        </p:nvSpPr>
        <p:spPr>
          <a:xfrm>
            <a:off x="329184" y="1188720"/>
            <a:ext cx="8117904" cy="1167006"/>
          </a:xfrm>
        </p:spPr>
        <p:txBody>
          <a:bodyPr/>
          <a:lstStyle/>
          <a:p>
            <a:r>
              <a:rPr lang="en-US" dirty="0"/>
              <a:t>Imagine, this decade</a:t>
            </a:r>
          </a:p>
          <a:p>
            <a:pPr lvl="2"/>
            <a:r>
              <a:rPr lang="en-US" dirty="0"/>
              <a:t>We empower millions of youth and aspiring entrepreneurs to create jobs and lift up communities worldwide</a:t>
            </a:r>
          </a:p>
          <a:p>
            <a:pPr lvl="2"/>
            <a:r>
              <a:rPr lang="en-US" dirty="0"/>
              <a:t>We enable tens of thousands of schools, training centers and other small business support organizations </a:t>
            </a:r>
            <a:r>
              <a:rPr lang="en-US" dirty="0" smtClean="0"/>
              <a:t>to </a:t>
            </a:r>
            <a:r>
              <a:rPr lang="en-US" dirty="0"/>
              <a:t>personalize their support offerings and at scale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37741" y="2652631"/>
            <a:ext cx="1439998" cy="1260000"/>
          </a:xfrm>
          <a:prstGeom prst="rect">
            <a:avLst/>
          </a:prstGeom>
          <a:solidFill>
            <a:srgbClr val="87898B"/>
          </a:solidFill>
          <a:ln>
            <a:noFill/>
          </a:ln>
          <a:extLst/>
        </p:spPr>
        <p:txBody>
          <a:bodyPr lIns="144000" tIns="108000" rIns="108000" bIns="144000" anchor="t">
            <a:spAutoFit/>
          </a:bodyPr>
          <a:lstStyle>
            <a:lvl1pPr marL="173038" indent="-173038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indent="0" eaLnBrk="1" hangingPunct="1">
              <a:spcAft>
                <a:spcPts val="600"/>
              </a:spcAft>
            </a:pPr>
            <a:r>
              <a:rPr lang="en-GB" sz="1200" b="1" dirty="0">
                <a:solidFill>
                  <a:schemeClr val="bg1"/>
                </a:solidFill>
                <a:latin typeface="+mn-lt"/>
                <a:cs typeface="Arial"/>
              </a:rPr>
              <a:t>Core </a:t>
            </a:r>
            <a:r>
              <a:rPr lang="en-GB" sz="1200" b="1" dirty="0" smtClean="0">
                <a:solidFill>
                  <a:schemeClr val="bg1"/>
                </a:solidFill>
                <a:latin typeface="+mn-lt"/>
                <a:cs typeface="Arial"/>
              </a:rPr>
              <a:t>Contributor</a:t>
            </a:r>
            <a:endParaRPr lang="en-GB" sz="1200" b="1" dirty="0">
              <a:solidFill>
                <a:schemeClr val="bg1"/>
              </a:solidFill>
              <a:latin typeface="+mn-lt"/>
              <a:cs typeface="Arial"/>
            </a:endParaRPr>
          </a:p>
          <a:p>
            <a:pPr marL="0" indent="0" eaLnBrk="1" hangingPunct="1">
              <a:spcAft>
                <a:spcPts val="600"/>
              </a:spcAft>
            </a:pPr>
            <a:r>
              <a:rPr lang="en-GB" sz="1100" i="1" dirty="0">
                <a:solidFill>
                  <a:schemeClr val="bg1"/>
                </a:solidFill>
                <a:latin typeface="+mn-lt"/>
                <a:cs typeface="Arial"/>
              </a:rPr>
              <a:t>Strengthen the HP LIFE offering at its core</a:t>
            </a:r>
          </a:p>
        </p:txBody>
      </p:sp>
      <p:sp>
        <p:nvSpPr>
          <p:cNvPr id="6" name="TextBox 4"/>
          <p:cNvSpPr txBox="1">
            <a:spLocks noChangeArrowheads="1"/>
          </p:cNvSpPr>
          <p:nvPr/>
        </p:nvSpPr>
        <p:spPr bwMode="auto">
          <a:xfrm>
            <a:off x="1989333" y="2655264"/>
            <a:ext cx="1439998" cy="1254735"/>
          </a:xfrm>
          <a:prstGeom prst="rect">
            <a:avLst/>
          </a:prstGeom>
          <a:solidFill>
            <a:srgbClr val="87898B"/>
          </a:solidFill>
          <a:ln>
            <a:noFill/>
          </a:ln>
          <a:extLst/>
        </p:spPr>
        <p:txBody>
          <a:bodyPr lIns="144000" tIns="108000" rIns="108000" bIns="144000" anchor="t">
            <a:spAutoFit/>
          </a:bodyPr>
          <a:lstStyle>
            <a:lvl1pPr marL="173038" indent="-173038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indent="0" eaLnBrk="1" hangingPunct="1">
              <a:spcAft>
                <a:spcPts val="600"/>
              </a:spcAft>
            </a:pPr>
            <a:r>
              <a:rPr lang="en-GB" sz="1200" b="1" dirty="0" smtClean="0">
                <a:solidFill>
                  <a:schemeClr val="bg1"/>
                </a:solidFill>
                <a:latin typeface="+mn-lt"/>
                <a:cs typeface="Arial"/>
              </a:rPr>
              <a:t>Catalyst and Convener</a:t>
            </a:r>
            <a:endParaRPr lang="en-GB" sz="1200" b="1" dirty="0">
              <a:solidFill>
                <a:schemeClr val="bg1"/>
              </a:solidFill>
              <a:latin typeface="+mn-lt"/>
              <a:cs typeface="Arial"/>
            </a:endParaRPr>
          </a:p>
          <a:p>
            <a:pPr marL="0" indent="0" eaLnBrk="1" hangingPunct="1">
              <a:spcAft>
                <a:spcPts val="600"/>
              </a:spcAft>
            </a:pPr>
            <a:r>
              <a:rPr lang="en-GB" sz="1100" i="1" dirty="0">
                <a:solidFill>
                  <a:schemeClr val="bg1"/>
                </a:solidFill>
                <a:latin typeface="+mn-lt"/>
                <a:cs typeface="Arial"/>
              </a:rPr>
              <a:t>Tap into networks of institutions &amp; entrepreneurs</a:t>
            </a:r>
          </a:p>
        </p:txBody>
      </p:sp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3564050" y="2655264"/>
            <a:ext cx="1439998" cy="1254735"/>
          </a:xfrm>
          <a:prstGeom prst="rect">
            <a:avLst/>
          </a:prstGeom>
          <a:solidFill>
            <a:srgbClr val="87898B"/>
          </a:solidFill>
          <a:ln>
            <a:noFill/>
          </a:ln>
          <a:extLst/>
        </p:spPr>
        <p:txBody>
          <a:bodyPr lIns="144000" tIns="108000" rIns="108000" bIns="144000" anchor="t">
            <a:spAutoFit/>
          </a:bodyPr>
          <a:lstStyle>
            <a:lvl1pPr marL="173038" indent="-173038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indent="0" eaLnBrk="1" hangingPunct="1">
              <a:spcAft>
                <a:spcPts val="600"/>
              </a:spcAft>
            </a:pPr>
            <a:r>
              <a:rPr lang="en-GB" sz="1200" b="1" dirty="0" smtClean="0">
                <a:solidFill>
                  <a:schemeClr val="bg1"/>
                </a:solidFill>
                <a:latin typeface="+mn-lt"/>
                <a:cs typeface="Arial"/>
              </a:rPr>
              <a:t>Collaborating Institution</a:t>
            </a:r>
            <a:endParaRPr lang="en-GB" sz="1200" b="1" dirty="0">
              <a:solidFill>
                <a:schemeClr val="bg1"/>
              </a:solidFill>
              <a:latin typeface="+mn-lt"/>
              <a:cs typeface="Arial"/>
            </a:endParaRPr>
          </a:p>
          <a:p>
            <a:pPr marL="0" indent="0" eaLnBrk="1" hangingPunct="1">
              <a:spcAft>
                <a:spcPts val="600"/>
              </a:spcAft>
            </a:pPr>
            <a:r>
              <a:rPr lang="en-GB" sz="1100" i="1" dirty="0">
                <a:solidFill>
                  <a:schemeClr val="bg1"/>
                </a:solidFill>
                <a:latin typeface="+mn-lt"/>
                <a:cs typeface="Arial"/>
              </a:rPr>
              <a:t>Provide </a:t>
            </a:r>
            <a:r>
              <a:rPr lang="en-GB" sz="1100" i="1" dirty="0" smtClean="0">
                <a:solidFill>
                  <a:schemeClr val="bg1"/>
                </a:solidFill>
                <a:latin typeface="+mn-lt"/>
                <a:cs typeface="Arial"/>
              </a:rPr>
              <a:t>direct support </a:t>
            </a:r>
            <a:r>
              <a:rPr lang="en-GB" sz="1100" i="1" dirty="0">
                <a:solidFill>
                  <a:schemeClr val="bg1"/>
                </a:solidFill>
                <a:latin typeface="+mn-lt"/>
                <a:cs typeface="Arial"/>
              </a:rPr>
              <a:t>to </a:t>
            </a:r>
            <a:r>
              <a:rPr lang="en-GB" sz="1100" i="1" dirty="0" smtClean="0">
                <a:solidFill>
                  <a:schemeClr val="bg1"/>
                </a:solidFill>
                <a:latin typeface="+mn-lt"/>
                <a:cs typeface="Arial"/>
              </a:rPr>
              <a:t>our ultimate beneficiary</a:t>
            </a:r>
            <a:endParaRPr lang="en-GB" sz="1100" i="1" dirty="0">
              <a:solidFill>
                <a:schemeClr val="bg1"/>
              </a:solidFill>
              <a:latin typeface="+mn-lt"/>
              <a:cs typeface="Arial"/>
            </a:endParaRPr>
          </a:p>
        </p:txBody>
      </p:sp>
      <p:sp>
        <p:nvSpPr>
          <p:cNvPr id="9" name="TextBox 4"/>
          <p:cNvSpPr txBox="1">
            <a:spLocks noChangeArrowheads="1"/>
          </p:cNvSpPr>
          <p:nvPr/>
        </p:nvSpPr>
        <p:spPr bwMode="auto">
          <a:xfrm>
            <a:off x="5661855" y="2652631"/>
            <a:ext cx="1691997" cy="1260000"/>
          </a:xfrm>
          <a:prstGeom prst="rect">
            <a:avLst/>
          </a:prstGeom>
          <a:solidFill>
            <a:schemeClr val="tx2"/>
          </a:solidFill>
          <a:ln>
            <a:noFill/>
          </a:ln>
          <a:extLst/>
        </p:spPr>
        <p:txBody>
          <a:bodyPr lIns="144000" tIns="108000" rIns="108000" bIns="144000" anchor="t">
            <a:spAutoFit/>
          </a:bodyPr>
          <a:lstStyle>
            <a:lvl1pPr marL="173038" indent="-173038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indent="0" eaLnBrk="1" hangingPunct="1">
              <a:spcAft>
                <a:spcPts val="600"/>
              </a:spcAft>
            </a:pPr>
            <a:r>
              <a:rPr lang="en-GB" sz="1200" b="1" dirty="0">
                <a:solidFill>
                  <a:schemeClr val="bg1"/>
                </a:solidFill>
                <a:latin typeface="+mn-lt"/>
                <a:cs typeface="Arial"/>
              </a:rPr>
              <a:t>Target </a:t>
            </a:r>
            <a:r>
              <a:rPr lang="en-GB" sz="1200" b="1" dirty="0" smtClean="0">
                <a:solidFill>
                  <a:schemeClr val="bg1"/>
                </a:solidFill>
                <a:latin typeface="+mn-lt"/>
                <a:cs typeface="Arial"/>
              </a:rPr>
              <a:t>Audience</a:t>
            </a:r>
          </a:p>
          <a:p>
            <a:pPr marL="0" indent="0" eaLnBrk="1" hangingPunct="1">
              <a:spcAft>
                <a:spcPts val="600"/>
              </a:spcAft>
            </a:pPr>
            <a:r>
              <a:rPr lang="en-GB" sz="1100" dirty="0" smtClean="0">
                <a:solidFill>
                  <a:schemeClr val="bg1"/>
                </a:solidFill>
                <a:latin typeface="+mn-lt"/>
                <a:cs typeface="Arial"/>
              </a:rPr>
              <a:t>Un</a:t>
            </a:r>
            <a:r>
              <a:rPr lang="en-GB" sz="1100" dirty="0">
                <a:solidFill>
                  <a:schemeClr val="bg1"/>
                </a:solidFill>
                <a:latin typeface="+mn-lt"/>
                <a:cs typeface="Arial"/>
              </a:rPr>
              <a:t>/</a:t>
            </a:r>
            <a:r>
              <a:rPr lang="en-GB" sz="1100" dirty="0" smtClean="0">
                <a:solidFill>
                  <a:schemeClr val="bg1"/>
                </a:solidFill>
                <a:latin typeface="+mn-lt"/>
                <a:cs typeface="Arial"/>
              </a:rPr>
              <a:t>underemployed</a:t>
            </a:r>
            <a:br>
              <a:rPr lang="en-GB" sz="1100" dirty="0" smtClean="0">
                <a:solidFill>
                  <a:schemeClr val="bg1"/>
                </a:solidFill>
                <a:latin typeface="+mn-lt"/>
                <a:cs typeface="Arial"/>
              </a:rPr>
            </a:br>
            <a:r>
              <a:rPr lang="en-GB" sz="1100" dirty="0" smtClean="0">
                <a:solidFill>
                  <a:schemeClr val="bg1"/>
                </a:solidFill>
                <a:latin typeface="+mn-lt"/>
                <a:cs typeface="Arial"/>
              </a:rPr>
              <a:t>Students Entrepreneurs</a:t>
            </a:r>
            <a:br>
              <a:rPr lang="en-GB" sz="1100" dirty="0" smtClean="0">
                <a:solidFill>
                  <a:schemeClr val="bg1"/>
                </a:solidFill>
                <a:latin typeface="+mn-lt"/>
                <a:cs typeface="Arial"/>
              </a:rPr>
            </a:br>
            <a:r>
              <a:rPr lang="en-GB" sz="1100" dirty="0" smtClean="0">
                <a:solidFill>
                  <a:schemeClr val="bg1"/>
                </a:solidFill>
                <a:latin typeface="+mn-lt"/>
                <a:cs typeface="Arial"/>
              </a:rPr>
              <a:t>Small </a:t>
            </a:r>
            <a:r>
              <a:rPr lang="en-GB" sz="1100" dirty="0">
                <a:solidFill>
                  <a:schemeClr val="bg1"/>
                </a:solidFill>
                <a:latin typeface="+mn-lt"/>
                <a:cs typeface="Arial"/>
              </a:rPr>
              <a:t>Business </a:t>
            </a:r>
            <a:r>
              <a:rPr lang="en-GB" sz="1100" dirty="0" smtClean="0">
                <a:solidFill>
                  <a:schemeClr val="bg1"/>
                </a:solidFill>
                <a:latin typeface="+mn-lt"/>
                <a:cs typeface="Arial"/>
              </a:rPr>
              <a:t>Owners</a:t>
            </a:r>
            <a:endParaRPr lang="en-GB" sz="1100" dirty="0">
              <a:solidFill>
                <a:schemeClr val="bg1"/>
              </a:solidFill>
              <a:latin typeface="+mn-lt"/>
              <a:cs typeface="Arial"/>
            </a:endParaRPr>
          </a:p>
          <a:p>
            <a:pPr marL="0" indent="0" eaLnBrk="1" hangingPunct="1">
              <a:spcAft>
                <a:spcPts val="600"/>
              </a:spcAft>
            </a:pPr>
            <a:r>
              <a:rPr lang="en-GB" sz="1100" i="1" dirty="0">
                <a:solidFill>
                  <a:schemeClr val="bg1"/>
                </a:solidFill>
                <a:latin typeface="+mn-lt"/>
                <a:cs typeface="Arial"/>
              </a:rPr>
              <a:t>The </a:t>
            </a:r>
            <a:r>
              <a:rPr lang="en-GB" sz="1100" i="1" dirty="0" smtClean="0">
                <a:solidFill>
                  <a:schemeClr val="bg1"/>
                </a:solidFill>
                <a:latin typeface="+mn-lt"/>
                <a:cs typeface="Arial"/>
              </a:rPr>
              <a:t>ultimate </a:t>
            </a:r>
            <a:r>
              <a:rPr lang="en-GB" sz="1100" i="1" dirty="0">
                <a:solidFill>
                  <a:schemeClr val="bg1"/>
                </a:solidFill>
                <a:latin typeface="+mn-lt"/>
                <a:cs typeface="Arial"/>
              </a:rPr>
              <a:t>beneficiary</a:t>
            </a:r>
          </a:p>
        </p:txBody>
      </p:sp>
      <p:sp>
        <p:nvSpPr>
          <p:cNvPr id="3" name="Gleichschenkliges Dreieck 2"/>
          <p:cNvSpPr/>
          <p:nvPr/>
        </p:nvSpPr>
        <p:spPr>
          <a:xfrm rot="5400000">
            <a:off x="4590057" y="3048633"/>
            <a:ext cx="1439998" cy="467999"/>
          </a:xfrm>
          <a:prstGeom prst="triangle">
            <a:avLst/>
          </a:prstGeom>
          <a:solidFill>
            <a:srgbClr val="E5E8E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Textfeld 9"/>
          <p:cNvSpPr txBox="1"/>
          <p:nvPr/>
        </p:nvSpPr>
        <p:spPr>
          <a:xfrm>
            <a:off x="7385520" y="2760479"/>
            <a:ext cx="12189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tx2"/>
                </a:solidFill>
              </a:rPr>
              <a:t>We can do this, together</a:t>
            </a:r>
            <a:endParaRPr lang="en-US" sz="20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3901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HP LIFE demonstrated impact</a:t>
            </a:r>
          </a:p>
        </p:txBody>
      </p:sp>
      <p:sp>
        <p:nvSpPr>
          <p:cNvPr id="3" name="Rechteck 2"/>
          <p:cNvSpPr/>
          <p:nvPr/>
        </p:nvSpPr>
        <p:spPr>
          <a:xfrm>
            <a:off x="320674" y="915560"/>
            <a:ext cx="2016000" cy="1115999"/>
          </a:xfrm>
          <a:prstGeom prst="rect">
            <a:avLst/>
          </a:prstGeom>
          <a:solidFill>
            <a:srgbClr val="E5E8E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44000" tIns="108000" rIns="144000" bIns="108000" rtlCol="0" anchor="ctr"/>
          <a:lstStyle/>
          <a:p>
            <a:pPr algn="ctr"/>
            <a:r>
              <a:rPr lang="de-DE" sz="1200" b="1" dirty="0" err="1">
                <a:solidFill>
                  <a:schemeClr val="tx1"/>
                </a:solidFill>
                <a:latin typeface="HP Simplified"/>
                <a:cs typeface="HP Simplified"/>
              </a:rPr>
              <a:t>Since</a:t>
            </a:r>
            <a:r>
              <a:rPr lang="de-DE" sz="1200" b="1" dirty="0">
                <a:solidFill>
                  <a:schemeClr val="tx1"/>
                </a:solidFill>
                <a:latin typeface="HP Simplified"/>
                <a:cs typeface="HP Simplified"/>
              </a:rPr>
              <a:t> 2007 </a:t>
            </a:r>
            <a:r>
              <a:rPr lang="de-DE" sz="1200" b="1" dirty="0" err="1">
                <a:solidFill>
                  <a:schemeClr val="tx1"/>
                </a:solidFill>
                <a:latin typeface="HP Simplified"/>
                <a:cs typeface="HP Simplified"/>
              </a:rPr>
              <a:t>over</a:t>
            </a:r>
            <a:r>
              <a:rPr lang="de-DE" sz="1200" b="1" dirty="0">
                <a:solidFill>
                  <a:schemeClr val="tx1"/>
                </a:solidFill>
                <a:latin typeface="HP Simplified"/>
                <a:cs typeface="HP Simplified"/>
              </a:rPr>
              <a:t> 2 </a:t>
            </a:r>
            <a:r>
              <a:rPr lang="de-DE" sz="1200" b="1" dirty="0" err="1">
                <a:solidFill>
                  <a:schemeClr val="tx1"/>
                </a:solidFill>
                <a:latin typeface="HP Simplified"/>
                <a:cs typeface="HP Simplified"/>
              </a:rPr>
              <a:t>million</a:t>
            </a:r>
            <a:r>
              <a:rPr lang="de-DE" sz="1200" b="1" dirty="0">
                <a:solidFill>
                  <a:schemeClr val="tx1"/>
                </a:solidFill>
                <a:latin typeface="HP Simplified"/>
                <a:cs typeface="HP Simplified"/>
              </a:rPr>
              <a:t> </a:t>
            </a:r>
            <a:r>
              <a:rPr lang="de-DE" sz="1200" b="1" dirty="0" err="1">
                <a:solidFill>
                  <a:schemeClr val="tx1"/>
                </a:solidFill>
                <a:latin typeface="HP Simplified"/>
                <a:cs typeface="HP Simplified"/>
              </a:rPr>
              <a:t>people</a:t>
            </a:r>
            <a:r>
              <a:rPr lang="de-DE" sz="1200" b="1" dirty="0">
                <a:solidFill>
                  <a:schemeClr val="tx1"/>
                </a:solidFill>
                <a:latin typeface="HP Simplified"/>
                <a:cs typeface="HP Simplified"/>
              </a:rPr>
              <a:t> </a:t>
            </a:r>
            <a:r>
              <a:rPr lang="de-DE" sz="1200" dirty="0" err="1">
                <a:solidFill>
                  <a:schemeClr val="tx1"/>
                </a:solidFill>
                <a:latin typeface="HP Simplified"/>
                <a:cs typeface="HP Simplified"/>
              </a:rPr>
              <a:t>reached</a:t>
            </a:r>
            <a:r>
              <a:rPr lang="de-DE" sz="1200" dirty="0">
                <a:solidFill>
                  <a:schemeClr val="tx1"/>
                </a:solidFill>
                <a:latin typeface="HP Simplified"/>
                <a:cs typeface="HP Simplified"/>
              </a:rPr>
              <a:t> </a:t>
            </a:r>
          </a:p>
        </p:txBody>
      </p:sp>
      <p:sp>
        <p:nvSpPr>
          <p:cNvPr id="7" name="Rechteck 6"/>
          <p:cNvSpPr/>
          <p:nvPr/>
        </p:nvSpPr>
        <p:spPr>
          <a:xfrm>
            <a:off x="2366902" y="915560"/>
            <a:ext cx="2016000" cy="111599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44000" tIns="108000" rIns="144000" bIns="108000" rtlCol="0" anchor="ctr"/>
          <a:lstStyle/>
          <a:p>
            <a:pPr algn="ctr"/>
            <a:r>
              <a:rPr lang="en-US" sz="1200" dirty="0">
                <a:latin typeface="HP Simplified"/>
                <a:cs typeface="HP Simplified"/>
              </a:rPr>
              <a:t>Helped to establish </a:t>
            </a:r>
            <a:r>
              <a:rPr lang="en-US" sz="1200" dirty="0" smtClean="0">
                <a:latin typeface="HP Simplified"/>
                <a:cs typeface="HP Simplified"/>
              </a:rPr>
              <a:t/>
            </a:r>
            <a:br>
              <a:rPr lang="en-US" sz="1200" dirty="0" smtClean="0">
                <a:latin typeface="HP Simplified"/>
                <a:cs typeface="HP Simplified"/>
              </a:rPr>
            </a:br>
            <a:r>
              <a:rPr lang="en-US" sz="1200" dirty="0" smtClean="0">
                <a:latin typeface="HP Simplified"/>
                <a:cs typeface="HP Simplified"/>
              </a:rPr>
              <a:t>and </a:t>
            </a:r>
            <a:r>
              <a:rPr lang="en-US" sz="1200" dirty="0">
                <a:latin typeface="HP Simplified"/>
                <a:cs typeface="HP Simplified"/>
              </a:rPr>
              <a:t>expand </a:t>
            </a:r>
            <a:r>
              <a:rPr lang="en-US" sz="1200" b="1" dirty="0" smtClean="0">
                <a:latin typeface="HP Simplified"/>
                <a:cs typeface="HP Simplified"/>
              </a:rPr>
              <a:t>&gt;25,112 </a:t>
            </a:r>
            <a:r>
              <a:rPr lang="en-US" sz="1200" b="1" dirty="0">
                <a:latin typeface="HP Simplified"/>
                <a:cs typeface="HP Simplified"/>
              </a:rPr>
              <a:t> businesses </a:t>
            </a:r>
          </a:p>
        </p:txBody>
      </p:sp>
      <p:sp>
        <p:nvSpPr>
          <p:cNvPr id="8" name="Rechteck 7"/>
          <p:cNvSpPr/>
          <p:nvPr/>
        </p:nvSpPr>
        <p:spPr>
          <a:xfrm>
            <a:off x="4410238" y="915560"/>
            <a:ext cx="2016000" cy="1116000"/>
          </a:xfrm>
          <a:prstGeom prst="rect">
            <a:avLst/>
          </a:prstGeom>
          <a:solidFill>
            <a:srgbClr val="E5E8E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44000" tIns="108000" rIns="144000" bIns="108000" rtlCol="0" anchor="ctr"/>
          <a:lstStyle/>
          <a:p>
            <a:pPr algn="ctr"/>
            <a:r>
              <a:rPr lang="de-DE" sz="1200" b="1" dirty="0">
                <a:solidFill>
                  <a:srgbClr val="000000"/>
                </a:solidFill>
                <a:cs typeface="HP Simplified"/>
              </a:rPr>
              <a:t>Over 57,000 </a:t>
            </a:r>
            <a:r>
              <a:rPr lang="de-DE" sz="1200" dirty="0" err="1" smtClean="0">
                <a:solidFill>
                  <a:schemeClr val="tx1"/>
                </a:solidFill>
                <a:cs typeface="HP Simplified"/>
              </a:rPr>
              <a:t>new</a:t>
            </a:r>
            <a:r>
              <a:rPr lang="de-DE" sz="1200" dirty="0" smtClean="0">
                <a:solidFill>
                  <a:schemeClr val="tx1"/>
                </a:solidFill>
                <a:cs typeface="HP Simplified"/>
              </a:rPr>
              <a:t> </a:t>
            </a:r>
            <a:r>
              <a:rPr lang="de-DE" sz="1200" dirty="0" err="1">
                <a:solidFill>
                  <a:schemeClr val="tx1"/>
                </a:solidFill>
                <a:cs typeface="HP Simplified"/>
              </a:rPr>
              <a:t>jobs</a:t>
            </a:r>
            <a:r>
              <a:rPr lang="de-DE" sz="1200" dirty="0">
                <a:solidFill>
                  <a:schemeClr val="tx1"/>
                </a:solidFill>
                <a:cs typeface="HP Simplified"/>
              </a:rPr>
              <a:t> </a:t>
            </a:r>
            <a:r>
              <a:rPr lang="de-DE" sz="1200" dirty="0" err="1">
                <a:solidFill>
                  <a:schemeClr val="tx1"/>
                </a:solidFill>
                <a:cs typeface="HP Simplified"/>
              </a:rPr>
              <a:t>created</a:t>
            </a:r>
            <a:r>
              <a:rPr lang="de-DE" sz="1200" dirty="0">
                <a:solidFill>
                  <a:schemeClr val="tx1"/>
                </a:solidFill>
                <a:cs typeface="HP Simplified"/>
              </a:rPr>
              <a:t> </a:t>
            </a:r>
            <a:r>
              <a:rPr lang="de-DE" sz="1200" dirty="0" err="1">
                <a:solidFill>
                  <a:schemeClr val="tx1"/>
                </a:solidFill>
                <a:cs typeface="HP Simplified"/>
              </a:rPr>
              <a:t>or</a:t>
            </a:r>
            <a:r>
              <a:rPr lang="de-DE" sz="1200" dirty="0">
                <a:solidFill>
                  <a:schemeClr val="tx1"/>
                </a:solidFill>
                <a:cs typeface="HP Simplified"/>
              </a:rPr>
              <a:t> </a:t>
            </a:r>
            <a:r>
              <a:rPr lang="de-DE" sz="1200" dirty="0" err="1">
                <a:solidFill>
                  <a:schemeClr val="tx1"/>
                </a:solidFill>
                <a:cs typeface="HP Simplified"/>
              </a:rPr>
              <a:t>employment</a:t>
            </a:r>
            <a:r>
              <a:rPr lang="de-DE" sz="1200" dirty="0">
                <a:solidFill>
                  <a:schemeClr val="tx1"/>
                </a:solidFill>
                <a:cs typeface="HP Simplified"/>
              </a:rPr>
              <a:t> </a:t>
            </a:r>
            <a:r>
              <a:rPr lang="de-DE" sz="1200" dirty="0" err="1">
                <a:solidFill>
                  <a:schemeClr val="tx1"/>
                </a:solidFill>
                <a:cs typeface="HP Simplified"/>
              </a:rPr>
              <a:t>obtained</a:t>
            </a:r>
            <a:endParaRPr lang="de-DE" sz="1200" dirty="0">
              <a:solidFill>
                <a:schemeClr val="tx1"/>
              </a:solidFill>
              <a:cs typeface="HP Simplified"/>
            </a:endParaRPr>
          </a:p>
        </p:txBody>
      </p:sp>
      <p:sp>
        <p:nvSpPr>
          <p:cNvPr id="9" name="Rechteck 8"/>
          <p:cNvSpPr/>
          <p:nvPr/>
        </p:nvSpPr>
        <p:spPr>
          <a:xfrm>
            <a:off x="6453574" y="915560"/>
            <a:ext cx="2016000" cy="1116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44000" tIns="108000" rIns="144000" bIns="108000" rtlCol="0" anchor="ctr"/>
          <a:lstStyle/>
          <a:p>
            <a:pPr algn="ctr"/>
            <a:endParaRPr lang="de-DE" sz="1200">
              <a:latin typeface="HP Simplified"/>
              <a:cs typeface="HP Simplified"/>
            </a:endParaRPr>
          </a:p>
        </p:txBody>
      </p:sp>
      <p:sp>
        <p:nvSpPr>
          <p:cNvPr id="23" name="Rechteck 22"/>
          <p:cNvSpPr/>
          <p:nvPr/>
        </p:nvSpPr>
        <p:spPr>
          <a:xfrm>
            <a:off x="323528" y="2067814"/>
            <a:ext cx="2016000" cy="1116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44000" tIns="108000" rIns="144000" bIns="108000" rtlCol="0" anchor="ctr"/>
          <a:lstStyle/>
          <a:p>
            <a:pPr algn="ctr"/>
            <a:endParaRPr lang="de-DE" sz="1200">
              <a:latin typeface="HP Simplified"/>
              <a:cs typeface="HP Simplified"/>
            </a:endParaRPr>
          </a:p>
        </p:txBody>
      </p:sp>
      <p:sp>
        <p:nvSpPr>
          <p:cNvPr id="24" name="Rechteck 23"/>
          <p:cNvSpPr/>
          <p:nvPr/>
        </p:nvSpPr>
        <p:spPr>
          <a:xfrm>
            <a:off x="2369756" y="2067814"/>
            <a:ext cx="2016000" cy="1116000"/>
          </a:xfrm>
          <a:prstGeom prst="rect">
            <a:avLst/>
          </a:prstGeom>
          <a:solidFill>
            <a:srgbClr val="E5E8E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44000" tIns="108000" rIns="144000" bIns="108000" rtlCol="0" anchor="ctr"/>
          <a:lstStyle/>
          <a:p>
            <a:pPr algn="ctr"/>
            <a:r>
              <a:rPr lang="de-DE" sz="1200" dirty="0">
                <a:solidFill>
                  <a:schemeClr val="tx1"/>
                </a:solidFill>
                <a:cs typeface="HP Simplified"/>
              </a:rPr>
              <a:t>Face-</a:t>
            </a:r>
            <a:r>
              <a:rPr lang="de-DE" sz="1200" dirty="0" err="1">
                <a:solidFill>
                  <a:schemeClr val="tx1"/>
                </a:solidFill>
                <a:cs typeface="HP Simplified"/>
              </a:rPr>
              <a:t>to</a:t>
            </a:r>
            <a:r>
              <a:rPr lang="de-DE" sz="1200" dirty="0">
                <a:solidFill>
                  <a:schemeClr val="tx1"/>
                </a:solidFill>
                <a:cs typeface="HP Simplified"/>
              </a:rPr>
              <a:t>-face </a:t>
            </a:r>
            <a:r>
              <a:rPr lang="de-DE" sz="1200" dirty="0" err="1">
                <a:solidFill>
                  <a:schemeClr val="tx1"/>
                </a:solidFill>
                <a:cs typeface="HP Simplified"/>
              </a:rPr>
              <a:t>training</a:t>
            </a:r>
            <a:r>
              <a:rPr lang="de-DE" sz="1200" dirty="0">
                <a:solidFill>
                  <a:schemeClr val="tx1"/>
                </a:solidFill>
                <a:cs typeface="HP Simplified"/>
              </a:rPr>
              <a:t> </a:t>
            </a:r>
            <a:r>
              <a:rPr lang="de-DE" sz="1200" dirty="0" err="1">
                <a:solidFill>
                  <a:schemeClr val="tx1"/>
                </a:solidFill>
                <a:cs typeface="HP Simplified"/>
              </a:rPr>
              <a:t>centers</a:t>
            </a:r>
            <a:r>
              <a:rPr lang="de-DE" sz="1200" dirty="0">
                <a:solidFill>
                  <a:schemeClr val="tx1"/>
                </a:solidFill>
                <a:cs typeface="HP Simplified"/>
              </a:rPr>
              <a:t> </a:t>
            </a:r>
            <a:r>
              <a:rPr lang="de-DE" sz="1200" dirty="0" err="1">
                <a:solidFill>
                  <a:schemeClr val="tx1"/>
                </a:solidFill>
                <a:cs typeface="HP Simplified"/>
              </a:rPr>
              <a:t>around</a:t>
            </a:r>
            <a:r>
              <a:rPr lang="de-DE" sz="1200" dirty="0">
                <a:solidFill>
                  <a:schemeClr val="tx1"/>
                </a:solidFill>
                <a:cs typeface="HP Simplified"/>
              </a:rPr>
              <a:t> </a:t>
            </a:r>
            <a:r>
              <a:rPr lang="de-DE" sz="1200" dirty="0" err="1">
                <a:solidFill>
                  <a:schemeClr val="tx1"/>
                </a:solidFill>
                <a:cs typeface="HP Simplified"/>
              </a:rPr>
              <a:t>the</a:t>
            </a:r>
            <a:r>
              <a:rPr lang="de-DE" sz="1200" dirty="0">
                <a:solidFill>
                  <a:schemeClr val="tx1"/>
                </a:solidFill>
                <a:cs typeface="HP Simplified"/>
              </a:rPr>
              <a:t> </a:t>
            </a:r>
            <a:r>
              <a:rPr lang="de-DE" sz="1200" dirty="0" err="1">
                <a:solidFill>
                  <a:schemeClr val="tx1"/>
                </a:solidFill>
                <a:cs typeface="HP Simplified"/>
              </a:rPr>
              <a:t>world</a:t>
            </a:r>
            <a:endParaRPr lang="de-DE" sz="1200" dirty="0">
              <a:solidFill>
                <a:schemeClr val="tx1"/>
              </a:solidFill>
              <a:cs typeface="HP Simplified"/>
            </a:endParaRPr>
          </a:p>
        </p:txBody>
      </p:sp>
      <p:sp>
        <p:nvSpPr>
          <p:cNvPr id="25" name="Rechteck 24"/>
          <p:cNvSpPr/>
          <p:nvPr/>
        </p:nvSpPr>
        <p:spPr>
          <a:xfrm>
            <a:off x="4413092" y="2067814"/>
            <a:ext cx="2016000" cy="1116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44000" tIns="108000" rIns="144000" bIns="108000" rtlCol="0" anchor="ctr"/>
          <a:lstStyle/>
          <a:p>
            <a:pPr algn="ctr"/>
            <a:r>
              <a:rPr lang="de-DE" sz="1200" b="1" dirty="0">
                <a:cs typeface="HP Simplified"/>
              </a:rPr>
              <a:t>Global </a:t>
            </a:r>
            <a:r>
              <a:rPr lang="de-DE" sz="1200" b="1" dirty="0" err="1">
                <a:cs typeface="HP Simplified"/>
              </a:rPr>
              <a:t>partnerships</a:t>
            </a:r>
            <a:r>
              <a:rPr lang="de-DE" sz="1200" b="1" dirty="0">
                <a:cs typeface="HP Simplified"/>
              </a:rPr>
              <a:t> </a:t>
            </a:r>
            <a:r>
              <a:rPr lang="de-DE" sz="1200" dirty="0" err="1">
                <a:cs typeface="HP Simplified"/>
              </a:rPr>
              <a:t>with</a:t>
            </a:r>
            <a:r>
              <a:rPr lang="de-DE" sz="1200" dirty="0">
                <a:cs typeface="HP Simplified"/>
              </a:rPr>
              <a:t> </a:t>
            </a:r>
            <a:r>
              <a:rPr lang="de-DE" sz="1200" dirty="0" err="1">
                <a:cs typeface="HP Simplified"/>
              </a:rPr>
              <a:t>leading</a:t>
            </a:r>
            <a:r>
              <a:rPr lang="de-DE" sz="1200" dirty="0">
                <a:cs typeface="HP Simplified"/>
              </a:rPr>
              <a:t> </a:t>
            </a:r>
            <a:r>
              <a:rPr lang="de-DE" sz="1200" dirty="0" err="1">
                <a:cs typeface="HP Simplified"/>
              </a:rPr>
              <a:t>organizations</a:t>
            </a:r>
            <a:r>
              <a:rPr lang="de-DE" sz="1200" dirty="0">
                <a:cs typeface="HP Simplified"/>
              </a:rPr>
              <a:t>  </a:t>
            </a:r>
            <a:r>
              <a:rPr lang="de-DE" sz="1200" dirty="0" smtClean="0">
                <a:cs typeface="HP Simplified"/>
              </a:rPr>
              <a:t>– </a:t>
            </a:r>
            <a:r>
              <a:rPr lang="de-DE" sz="1200" dirty="0">
                <a:cs typeface="HP Simplified"/>
              </a:rPr>
              <a:t>EDC, USAID, UNIDO, NACCE, </a:t>
            </a:r>
            <a:r>
              <a:rPr lang="de-DE" sz="1200" dirty="0" err="1">
                <a:cs typeface="HP Simplified"/>
              </a:rPr>
              <a:t>UoPeople</a:t>
            </a:r>
            <a:r>
              <a:rPr lang="de-DE" sz="1200" dirty="0">
                <a:cs typeface="HP Simplified"/>
              </a:rPr>
              <a:t>, Indiana U</a:t>
            </a:r>
          </a:p>
        </p:txBody>
      </p:sp>
      <p:sp>
        <p:nvSpPr>
          <p:cNvPr id="26" name="Rechteck 25"/>
          <p:cNvSpPr/>
          <p:nvPr/>
        </p:nvSpPr>
        <p:spPr>
          <a:xfrm>
            <a:off x="6456428" y="2067814"/>
            <a:ext cx="2016000" cy="1116000"/>
          </a:xfrm>
          <a:prstGeom prst="rect">
            <a:avLst/>
          </a:prstGeom>
          <a:solidFill>
            <a:srgbClr val="E5E8E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44000" tIns="108000" rIns="144000" bIns="108000" rtlCol="0" anchor="ctr"/>
          <a:lstStyle/>
          <a:p>
            <a:pPr algn="ctr"/>
            <a:r>
              <a:rPr lang="de-DE" sz="1200" b="1" dirty="0">
                <a:solidFill>
                  <a:srgbClr val="000000"/>
                </a:solidFill>
                <a:cs typeface="HP Simplified"/>
              </a:rPr>
              <a:t>A </a:t>
            </a:r>
            <a:r>
              <a:rPr lang="de-DE" sz="1200" b="1" dirty="0" err="1">
                <a:solidFill>
                  <a:srgbClr val="000000"/>
                </a:solidFill>
                <a:cs typeface="HP Simplified"/>
              </a:rPr>
              <a:t>growing</a:t>
            </a:r>
            <a:r>
              <a:rPr lang="de-DE" sz="1200" b="1" dirty="0">
                <a:solidFill>
                  <a:srgbClr val="000000"/>
                </a:solidFill>
                <a:cs typeface="HP Simplified"/>
              </a:rPr>
              <a:t> </a:t>
            </a:r>
            <a:r>
              <a:rPr lang="de-DE" sz="1200" b="1" dirty="0" err="1">
                <a:solidFill>
                  <a:srgbClr val="000000"/>
                </a:solidFill>
                <a:cs typeface="HP Simplified"/>
              </a:rPr>
              <a:t>pool</a:t>
            </a:r>
            <a:r>
              <a:rPr lang="de-DE" sz="1200" b="1" dirty="0">
                <a:solidFill>
                  <a:srgbClr val="000000"/>
                </a:solidFill>
                <a:cs typeface="HP Simplified"/>
              </a:rPr>
              <a:t> </a:t>
            </a:r>
            <a:r>
              <a:rPr lang="de-DE" sz="1200" b="1" dirty="0" err="1">
                <a:solidFill>
                  <a:srgbClr val="000000"/>
                </a:solidFill>
                <a:cs typeface="HP Simplified"/>
              </a:rPr>
              <a:t>of</a:t>
            </a:r>
            <a:r>
              <a:rPr lang="de-DE" sz="1200" b="1" dirty="0">
                <a:solidFill>
                  <a:srgbClr val="000000"/>
                </a:solidFill>
                <a:cs typeface="HP Simplified"/>
              </a:rPr>
              <a:t> </a:t>
            </a:r>
            <a:r>
              <a:rPr lang="de-DE" sz="1200" b="1" dirty="0" err="1">
                <a:solidFill>
                  <a:srgbClr val="000000"/>
                </a:solidFill>
                <a:cs typeface="HP Simplified"/>
              </a:rPr>
              <a:t>trainers</a:t>
            </a:r>
            <a:r>
              <a:rPr lang="de-DE" sz="1200" b="1" dirty="0">
                <a:solidFill>
                  <a:srgbClr val="000000"/>
                </a:solidFill>
                <a:cs typeface="HP Simplified"/>
              </a:rPr>
              <a:t> </a:t>
            </a:r>
            <a:r>
              <a:rPr lang="de-DE" sz="1200" dirty="0" err="1">
                <a:solidFill>
                  <a:schemeClr val="tx1"/>
                </a:solidFill>
                <a:cs typeface="HP Simplified"/>
              </a:rPr>
              <a:t>building</a:t>
            </a:r>
            <a:r>
              <a:rPr lang="de-DE" sz="1200" dirty="0">
                <a:solidFill>
                  <a:schemeClr val="tx1"/>
                </a:solidFill>
                <a:cs typeface="HP Simplified"/>
              </a:rPr>
              <a:t> out </a:t>
            </a:r>
            <a:r>
              <a:rPr lang="de-DE" sz="1200" dirty="0" err="1">
                <a:solidFill>
                  <a:schemeClr val="tx1"/>
                </a:solidFill>
                <a:cs typeface="HP Simplified"/>
              </a:rPr>
              <a:t>new</a:t>
            </a:r>
            <a:r>
              <a:rPr lang="de-DE" sz="1200" dirty="0">
                <a:solidFill>
                  <a:schemeClr val="tx1"/>
                </a:solidFill>
                <a:cs typeface="HP Simplified"/>
              </a:rPr>
              <a:t> </a:t>
            </a:r>
            <a:r>
              <a:rPr lang="de-DE" sz="1200" dirty="0" err="1">
                <a:solidFill>
                  <a:schemeClr val="tx1"/>
                </a:solidFill>
                <a:cs typeface="HP Simplified"/>
              </a:rPr>
              <a:t>use</a:t>
            </a:r>
            <a:r>
              <a:rPr lang="de-DE" sz="1200" dirty="0">
                <a:solidFill>
                  <a:schemeClr val="tx1"/>
                </a:solidFill>
                <a:cs typeface="HP Simplified"/>
              </a:rPr>
              <a:t> </a:t>
            </a:r>
            <a:r>
              <a:rPr lang="de-DE" sz="1200" dirty="0" err="1">
                <a:solidFill>
                  <a:schemeClr val="tx1"/>
                </a:solidFill>
                <a:cs typeface="HP Simplified"/>
              </a:rPr>
              <a:t>cases</a:t>
            </a:r>
            <a:r>
              <a:rPr lang="de-DE" sz="1200" dirty="0">
                <a:solidFill>
                  <a:schemeClr val="tx1"/>
                </a:solidFill>
                <a:cs typeface="HP Simplified"/>
              </a:rPr>
              <a:t> </a:t>
            </a:r>
          </a:p>
        </p:txBody>
      </p:sp>
      <p:sp>
        <p:nvSpPr>
          <p:cNvPr id="28" name="Rechteck 27"/>
          <p:cNvSpPr/>
          <p:nvPr/>
        </p:nvSpPr>
        <p:spPr>
          <a:xfrm>
            <a:off x="323528" y="3219822"/>
            <a:ext cx="2016000" cy="1116000"/>
          </a:xfrm>
          <a:prstGeom prst="rect">
            <a:avLst/>
          </a:prstGeom>
          <a:solidFill>
            <a:srgbClr val="E5E8E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44000" tIns="108000" rIns="144000" bIns="108000" rtlCol="0" anchor="ctr"/>
          <a:lstStyle/>
          <a:p>
            <a:pPr algn="ctr"/>
            <a:r>
              <a:rPr lang="de-DE" sz="1200" dirty="0" err="1">
                <a:solidFill>
                  <a:schemeClr val="tx1"/>
                </a:solidFill>
                <a:cs typeface="HP Simplified"/>
              </a:rPr>
              <a:t>Since</a:t>
            </a:r>
            <a:r>
              <a:rPr lang="de-DE" sz="1200" dirty="0">
                <a:solidFill>
                  <a:schemeClr val="tx1"/>
                </a:solidFill>
                <a:cs typeface="HP Simplified"/>
              </a:rPr>
              <a:t> </a:t>
            </a:r>
            <a:r>
              <a:rPr lang="de-DE" sz="1200" dirty="0" err="1">
                <a:solidFill>
                  <a:schemeClr val="tx1"/>
                </a:solidFill>
                <a:cs typeface="HP Simplified"/>
              </a:rPr>
              <a:t>mid</a:t>
            </a:r>
            <a:r>
              <a:rPr lang="de-DE" sz="1200" dirty="0">
                <a:solidFill>
                  <a:schemeClr val="tx1"/>
                </a:solidFill>
                <a:cs typeface="HP Simplified"/>
              </a:rPr>
              <a:t> 2012 </a:t>
            </a:r>
          </a:p>
          <a:p>
            <a:pPr algn="ctr"/>
            <a:r>
              <a:rPr lang="de-DE" sz="1200" b="1" dirty="0">
                <a:solidFill>
                  <a:srgbClr val="000000"/>
                </a:solidFill>
                <a:cs typeface="HP Simplified"/>
              </a:rPr>
              <a:t>HP </a:t>
            </a:r>
            <a:r>
              <a:rPr lang="de-DE" sz="1200" b="1" dirty="0" err="1">
                <a:solidFill>
                  <a:srgbClr val="000000"/>
                </a:solidFill>
                <a:cs typeface="HP Simplified"/>
              </a:rPr>
              <a:t>public</a:t>
            </a:r>
            <a:r>
              <a:rPr lang="de-DE" sz="1200" b="1" dirty="0">
                <a:solidFill>
                  <a:srgbClr val="000000"/>
                </a:solidFill>
                <a:cs typeface="HP Simplified"/>
              </a:rPr>
              <a:t> </a:t>
            </a:r>
            <a:r>
              <a:rPr lang="de-DE" sz="1200" b="1" dirty="0" err="1">
                <a:solidFill>
                  <a:srgbClr val="000000"/>
                </a:solidFill>
                <a:cs typeface="HP Simplified"/>
              </a:rPr>
              <a:t>cloud</a:t>
            </a:r>
            <a:r>
              <a:rPr lang="de-DE" sz="1200" b="1" dirty="0">
                <a:solidFill>
                  <a:srgbClr val="000000"/>
                </a:solidFill>
                <a:cs typeface="HP Simplified"/>
              </a:rPr>
              <a:t> </a:t>
            </a:r>
            <a:r>
              <a:rPr lang="de-DE" sz="1200" b="1" dirty="0" err="1">
                <a:solidFill>
                  <a:srgbClr val="000000"/>
                </a:solidFill>
                <a:cs typeface="HP Simplified"/>
              </a:rPr>
              <a:t>based</a:t>
            </a:r>
            <a:r>
              <a:rPr lang="de-DE" sz="1200" b="1" dirty="0">
                <a:solidFill>
                  <a:srgbClr val="000000"/>
                </a:solidFill>
                <a:cs typeface="HP Simplified"/>
              </a:rPr>
              <a:t> </a:t>
            </a:r>
            <a:r>
              <a:rPr lang="de-DE" sz="1200" b="1" dirty="0" smtClean="0">
                <a:solidFill>
                  <a:srgbClr val="000000"/>
                </a:solidFill>
                <a:cs typeface="HP Simplified"/>
              </a:rPr>
              <a:t/>
            </a:r>
            <a:br>
              <a:rPr lang="de-DE" sz="1200" b="1" dirty="0" smtClean="0">
                <a:solidFill>
                  <a:srgbClr val="000000"/>
                </a:solidFill>
                <a:cs typeface="HP Simplified"/>
              </a:rPr>
            </a:br>
            <a:r>
              <a:rPr lang="de-DE" sz="1200" b="1" dirty="0" err="1" smtClean="0">
                <a:solidFill>
                  <a:srgbClr val="000000"/>
                </a:solidFill>
                <a:cs typeface="HP Simplified"/>
              </a:rPr>
              <a:t>e</a:t>
            </a:r>
            <a:r>
              <a:rPr lang="de-DE" sz="1200" b="1" dirty="0" err="1">
                <a:solidFill>
                  <a:srgbClr val="000000"/>
                </a:solidFill>
                <a:cs typeface="HP Simplified"/>
              </a:rPr>
              <a:t>-learning</a:t>
            </a:r>
            <a:r>
              <a:rPr lang="de-DE" sz="1200" b="1" dirty="0">
                <a:solidFill>
                  <a:srgbClr val="000000"/>
                </a:solidFill>
                <a:cs typeface="HP Simplified"/>
              </a:rPr>
              <a:t> </a:t>
            </a:r>
            <a:r>
              <a:rPr lang="de-DE" sz="1200" b="1" dirty="0" err="1">
                <a:solidFill>
                  <a:srgbClr val="000000"/>
                </a:solidFill>
                <a:cs typeface="HP Simplified"/>
              </a:rPr>
              <a:t>solution</a:t>
            </a:r>
            <a:r>
              <a:rPr lang="de-DE" sz="1200" b="1" dirty="0">
                <a:solidFill>
                  <a:srgbClr val="000000"/>
                </a:solidFill>
                <a:cs typeface="HP Simplified"/>
              </a:rPr>
              <a:t> </a:t>
            </a:r>
            <a:r>
              <a:rPr lang="de-DE" sz="1200" b="1" dirty="0" err="1">
                <a:solidFill>
                  <a:srgbClr val="000000"/>
                </a:solidFill>
                <a:cs typeface="HP Simplified"/>
              </a:rPr>
              <a:t>for</a:t>
            </a:r>
            <a:r>
              <a:rPr lang="de-DE" sz="1200" b="1" dirty="0">
                <a:solidFill>
                  <a:srgbClr val="000000"/>
                </a:solidFill>
                <a:cs typeface="HP Simplified"/>
              </a:rPr>
              <a:t> </a:t>
            </a:r>
            <a:r>
              <a:rPr lang="de-DE" sz="1200" b="1" dirty="0" err="1">
                <a:solidFill>
                  <a:srgbClr val="000000"/>
                </a:solidFill>
                <a:cs typeface="HP Simplified"/>
              </a:rPr>
              <a:t>millions</a:t>
            </a:r>
            <a:r>
              <a:rPr lang="de-DE" sz="1200" b="1" dirty="0">
                <a:solidFill>
                  <a:srgbClr val="000000"/>
                </a:solidFill>
                <a:cs typeface="HP Simplified"/>
              </a:rPr>
              <a:t> </a:t>
            </a:r>
            <a:r>
              <a:rPr lang="de-DE" sz="1200" b="1" dirty="0" err="1">
                <a:solidFill>
                  <a:srgbClr val="000000"/>
                </a:solidFill>
                <a:cs typeface="HP Simplified"/>
              </a:rPr>
              <a:t>of</a:t>
            </a:r>
            <a:r>
              <a:rPr lang="de-DE" sz="1200" b="1" dirty="0">
                <a:solidFill>
                  <a:srgbClr val="000000"/>
                </a:solidFill>
                <a:cs typeface="HP Simplified"/>
              </a:rPr>
              <a:t> </a:t>
            </a:r>
            <a:r>
              <a:rPr lang="de-DE" sz="1200" b="1" dirty="0" err="1">
                <a:solidFill>
                  <a:srgbClr val="000000"/>
                </a:solidFill>
                <a:cs typeface="HP Simplified"/>
              </a:rPr>
              <a:t>entrepreneurs</a:t>
            </a:r>
            <a:endParaRPr lang="de-DE" sz="1200" b="1" dirty="0">
              <a:solidFill>
                <a:srgbClr val="000000"/>
              </a:solidFill>
              <a:cs typeface="HP Simplified"/>
            </a:endParaRPr>
          </a:p>
        </p:txBody>
      </p:sp>
      <p:sp>
        <p:nvSpPr>
          <p:cNvPr id="29" name="Rechteck 28"/>
          <p:cNvSpPr/>
          <p:nvPr/>
        </p:nvSpPr>
        <p:spPr>
          <a:xfrm>
            <a:off x="2369756" y="3219822"/>
            <a:ext cx="2016000" cy="1116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44000" tIns="108000" rIns="144000" bIns="108000" rtlCol="0" anchor="ctr"/>
          <a:lstStyle/>
          <a:p>
            <a:pPr algn="ctr"/>
            <a:r>
              <a:rPr lang="de-DE" sz="1200" b="1" dirty="0">
                <a:cs typeface="HP Simplified"/>
              </a:rPr>
              <a:t>120,000+</a:t>
            </a:r>
            <a:r>
              <a:rPr lang="de-DE" sz="1200" dirty="0">
                <a:cs typeface="HP Simplified"/>
              </a:rPr>
              <a:t> registered </a:t>
            </a:r>
            <a:r>
              <a:rPr lang="de-DE" sz="1200" dirty="0" err="1">
                <a:cs typeface="HP Simplified"/>
              </a:rPr>
              <a:t>students</a:t>
            </a:r>
            <a:r>
              <a:rPr lang="de-DE" sz="1200" dirty="0">
                <a:cs typeface="HP Simplified"/>
              </a:rPr>
              <a:t> </a:t>
            </a:r>
            <a:r>
              <a:rPr lang="de-DE" sz="1200" dirty="0" err="1">
                <a:cs typeface="HP Simplified"/>
              </a:rPr>
              <a:t>from</a:t>
            </a:r>
            <a:r>
              <a:rPr lang="de-DE" sz="1200" dirty="0">
                <a:cs typeface="HP Simplified"/>
              </a:rPr>
              <a:t> </a:t>
            </a:r>
            <a:r>
              <a:rPr lang="de-DE" sz="1200" dirty="0" err="1">
                <a:cs typeface="HP Simplified"/>
              </a:rPr>
              <a:t>over</a:t>
            </a:r>
            <a:r>
              <a:rPr lang="de-DE" sz="1200" dirty="0">
                <a:cs typeface="HP Simplified"/>
              </a:rPr>
              <a:t> </a:t>
            </a:r>
            <a:r>
              <a:rPr lang="de-DE" sz="1200" dirty="0" smtClean="0">
                <a:cs typeface="HP Simplified"/>
              </a:rPr>
              <a:t/>
            </a:r>
            <a:br>
              <a:rPr lang="de-DE" sz="1200" dirty="0" smtClean="0">
                <a:cs typeface="HP Simplified"/>
              </a:rPr>
            </a:br>
            <a:r>
              <a:rPr lang="de-DE" sz="1200" b="1" dirty="0" smtClean="0">
                <a:cs typeface="HP Simplified"/>
              </a:rPr>
              <a:t>200 </a:t>
            </a:r>
            <a:r>
              <a:rPr lang="de-DE" sz="1200" b="1" dirty="0">
                <a:cs typeface="HP Simplified"/>
              </a:rPr>
              <a:t>countries/</a:t>
            </a:r>
            <a:r>
              <a:rPr lang="de-DE" sz="1200" b="1" dirty="0" err="1">
                <a:cs typeface="HP Simplified"/>
              </a:rPr>
              <a:t>territories</a:t>
            </a:r>
            <a:r>
              <a:rPr lang="de-DE" sz="1200" b="1" dirty="0">
                <a:cs typeface="HP Simplified"/>
              </a:rPr>
              <a:t> </a:t>
            </a:r>
            <a:r>
              <a:rPr lang="de-DE" sz="1200" b="1" dirty="0" smtClean="0">
                <a:cs typeface="HP Simplified"/>
              </a:rPr>
              <a:t/>
            </a:r>
            <a:br>
              <a:rPr lang="de-DE" sz="1200" b="1" dirty="0" smtClean="0">
                <a:cs typeface="HP Simplified"/>
              </a:rPr>
            </a:br>
            <a:r>
              <a:rPr lang="de-DE" sz="1200" dirty="0" smtClean="0">
                <a:cs typeface="HP Simplified"/>
              </a:rPr>
              <a:t>in </a:t>
            </a:r>
            <a:r>
              <a:rPr lang="de-DE" sz="1200" dirty="0">
                <a:cs typeface="HP Simplified"/>
              </a:rPr>
              <a:t>14 </a:t>
            </a:r>
            <a:r>
              <a:rPr lang="de-DE" sz="1200" dirty="0" err="1">
                <a:cs typeface="HP Simplified"/>
              </a:rPr>
              <a:t>months</a:t>
            </a:r>
            <a:endParaRPr lang="de-DE" sz="1200" dirty="0">
              <a:cs typeface="HP Simplified"/>
            </a:endParaRPr>
          </a:p>
        </p:txBody>
      </p:sp>
      <p:sp>
        <p:nvSpPr>
          <p:cNvPr id="30" name="Rechteck 29"/>
          <p:cNvSpPr/>
          <p:nvPr/>
        </p:nvSpPr>
        <p:spPr>
          <a:xfrm>
            <a:off x="4413092" y="3219822"/>
            <a:ext cx="2016000" cy="1116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44000" tIns="108000" rIns="144000" bIns="108000" rtlCol="0" anchor="ctr"/>
          <a:lstStyle/>
          <a:p>
            <a:pPr algn="ctr"/>
            <a:endParaRPr lang="de-DE" sz="1200">
              <a:latin typeface="HP Simplified"/>
              <a:cs typeface="HP Simplified"/>
            </a:endParaRPr>
          </a:p>
        </p:txBody>
      </p:sp>
      <p:sp>
        <p:nvSpPr>
          <p:cNvPr id="31" name="Rechteck 30"/>
          <p:cNvSpPr/>
          <p:nvPr/>
        </p:nvSpPr>
        <p:spPr>
          <a:xfrm>
            <a:off x="6456428" y="3219822"/>
            <a:ext cx="2016000" cy="1116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44000" tIns="108000" rIns="144000" bIns="108000" rtlCol="0" anchor="ctr"/>
          <a:lstStyle/>
          <a:p>
            <a:pPr algn="ctr"/>
            <a:r>
              <a:rPr lang="de-DE" sz="1200" dirty="0">
                <a:cs typeface="HP Simplified"/>
              </a:rPr>
              <a:t>Content </a:t>
            </a:r>
            <a:r>
              <a:rPr lang="de-DE" sz="1200" dirty="0" err="1">
                <a:cs typeface="HP Simplified"/>
              </a:rPr>
              <a:t>available</a:t>
            </a:r>
            <a:r>
              <a:rPr lang="de-DE" sz="1200" dirty="0">
                <a:cs typeface="HP Simplified"/>
              </a:rPr>
              <a:t> in </a:t>
            </a:r>
            <a:r>
              <a:rPr lang="de-DE" sz="1200" b="1" dirty="0">
                <a:cs typeface="HP Simplified"/>
              </a:rPr>
              <a:t>English, </a:t>
            </a:r>
            <a:r>
              <a:rPr lang="de-DE" sz="1200" b="1" dirty="0" err="1" smtClean="0">
                <a:cs typeface="HP Simplified"/>
              </a:rPr>
              <a:t>Spanish</a:t>
            </a:r>
            <a:r>
              <a:rPr lang="de-DE" sz="1200" b="1" dirty="0" smtClean="0">
                <a:cs typeface="HP Simplified"/>
              </a:rPr>
              <a:t>, </a:t>
            </a:r>
            <a:r>
              <a:rPr lang="de-DE" sz="1200" b="1" dirty="0">
                <a:cs typeface="HP Simplified"/>
              </a:rPr>
              <a:t>French, </a:t>
            </a:r>
            <a:r>
              <a:rPr lang="de-DE" sz="1200" b="1" dirty="0" err="1" smtClean="0">
                <a:cs typeface="HP Simplified"/>
              </a:rPr>
              <a:t>Portuguese</a:t>
            </a:r>
            <a:r>
              <a:rPr lang="de-DE" sz="1200" b="1" dirty="0" smtClean="0">
                <a:cs typeface="HP Simplified"/>
              </a:rPr>
              <a:t>, </a:t>
            </a:r>
            <a:r>
              <a:rPr lang="de-DE" sz="1200" b="1" dirty="0" err="1">
                <a:cs typeface="HP Simplified"/>
              </a:rPr>
              <a:t>and</a:t>
            </a:r>
            <a:r>
              <a:rPr lang="de-DE" sz="1200" b="1" dirty="0">
                <a:cs typeface="HP Simplified"/>
              </a:rPr>
              <a:t> </a:t>
            </a:r>
            <a:r>
              <a:rPr lang="de-DE" sz="1200" b="1" dirty="0" err="1">
                <a:cs typeface="HP Simplified"/>
              </a:rPr>
              <a:t>Arabic</a:t>
            </a:r>
            <a:r>
              <a:rPr lang="de-DE" sz="1200" b="1" dirty="0">
                <a:cs typeface="HP Simplified"/>
              </a:rPr>
              <a:t> </a:t>
            </a:r>
            <a:r>
              <a:rPr lang="de-DE" sz="1200" dirty="0" err="1">
                <a:cs typeface="HP Simplified"/>
              </a:rPr>
              <a:t>with</a:t>
            </a:r>
            <a:r>
              <a:rPr lang="de-DE" sz="1200" dirty="0">
                <a:cs typeface="HP Simplified"/>
              </a:rPr>
              <a:t> </a:t>
            </a:r>
            <a:r>
              <a:rPr lang="de-DE" sz="1200" dirty="0" err="1">
                <a:cs typeface="HP Simplified"/>
              </a:rPr>
              <a:t>more</a:t>
            </a:r>
            <a:r>
              <a:rPr lang="de-DE" sz="1200" dirty="0">
                <a:cs typeface="HP Simplified"/>
              </a:rPr>
              <a:t> </a:t>
            </a:r>
            <a:r>
              <a:rPr lang="de-DE" sz="1200" dirty="0" err="1">
                <a:cs typeface="HP Simplified"/>
              </a:rPr>
              <a:t>to</a:t>
            </a:r>
            <a:r>
              <a:rPr lang="de-DE" sz="1200" dirty="0">
                <a:cs typeface="HP Simplified"/>
              </a:rPr>
              <a:t> </a:t>
            </a:r>
            <a:r>
              <a:rPr lang="de-DE" sz="1200" dirty="0" err="1">
                <a:cs typeface="HP Simplified"/>
              </a:rPr>
              <a:t>come</a:t>
            </a:r>
            <a:endParaRPr lang="de-DE" sz="1200" dirty="0">
              <a:cs typeface="HP Simplified"/>
            </a:endParaRPr>
          </a:p>
        </p:txBody>
      </p:sp>
      <p:pic>
        <p:nvPicPr>
          <p:cNvPr id="32" name="Bild 31"/>
          <p:cNvPicPr>
            <a:picLocks noChangeAspect="1"/>
          </p:cNvPicPr>
          <p:nvPr/>
        </p:nvPicPr>
        <p:blipFill rotWithShape="1">
          <a:blip r:embed="rId2"/>
          <a:srcRect l="2850" r="7112"/>
          <a:stretch/>
        </p:blipFill>
        <p:spPr>
          <a:xfrm>
            <a:off x="7467600" y="915560"/>
            <a:ext cx="1004828" cy="1116000"/>
          </a:xfrm>
          <a:prstGeom prst="rect">
            <a:avLst/>
          </a:prstGeom>
        </p:spPr>
      </p:pic>
      <p:pic>
        <p:nvPicPr>
          <p:cNvPr id="33" name="Bild 32"/>
          <p:cNvPicPr>
            <a:picLocks noChangeAspect="1"/>
          </p:cNvPicPr>
          <p:nvPr/>
        </p:nvPicPr>
        <p:blipFill rotWithShape="1">
          <a:blip r:embed="rId3"/>
          <a:srcRect l="4837" r="4557"/>
          <a:stretch/>
        </p:blipFill>
        <p:spPr>
          <a:xfrm>
            <a:off x="6456428" y="915560"/>
            <a:ext cx="1011172" cy="1116000"/>
          </a:xfrm>
          <a:prstGeom prst="rect">
            <a:avLst/>
          </a:prstGeom>
        </p:spPr>
      </p:pic>
      <p:pic>
        <p:nvPicPr>
          <p:cNvPr id="34" name="Bild 33"/>
          <p:cNvPicPr>
            <a:picLocks noChangeAspect="1"/>
          </p:cNvPicPr>
          <p:nvPr/>
        </p:nvPicPr>
        <p:blipFill rotWithShape="1">
          <a:blip r:embed="rId4"/>
          <a:srcRect l="6214" t="406" r="1992" b="-406"/>
          <a:stretch/>
        </p:blipFill>
        <p:spPr>
          <a:xfrm>
            <a:off x="4414356" y="3219822"/>
            <a:ext cx="1024417" cy="1116000"/>
          </a:xfrm>
          <a:prstGeom prst="rect">
            <a:avLst/>
          </a:prstGeom>
        </p:spPr>
      </p:pic>
      <p:pic>
        <p:nvPicPr>
          <p:cNvPr id="35" name="Bild 34"/>
          <p:cNvPicPr>
            <a:picLocks noChangeAspect="1"/>
          </p:cNvPicPr>
          <p:nvPr/>
        </p:nvPicPr>
        <p:blipFill rotWithShape="1">
          <a:blip r:embed="rId5"/>
          <a:srcRect l="7233" t="9200" r="8525"/>
          <a:stretch/>
        </p:blipFill>
        <p:spPr>
          <a:xfrm>
            <a:off x="320343" y="2067814"/>
            <a:ext cx="1035381" cy="1116000"/>
          </a:xfrm>
          <a:prstGeom prst="rect">
            <a:avLst/>
          </a:prstGeom>
        </p:spPr>
      </p:pic>
      <p:pic>
        <p:nvPicPr>
          <p:cNvPr id="36" name="Bild 35"/>
          <p:cNvPicPr>
            <a:picLocks noChangeAspect="1"/>
          </p:cNvPicPr>
          <p:nvPr/>
        </p:nvPicPr>
        <p:blipFill rotWithShape="1">
          <a:blip r:embed="rId6"/>
          <a:srcRect l="2523" r="9579"/>
          <a:stretch/>
        </p:blipFill>
        <p:spPr>
          <a:xfrm>
            <a:off x="1355724" y="2067814"/>
            <a:ext cx="980949" cy="1116000"/>
          </a:xfrm>
          <a:prstGeom prst="rect">
            <a:avLst/>
          </a:prstGeom>
        </p:spPr>
      </p:pic>
      <p:pic>
        <p:nvPicPr>
          <p:cNvPr id="37" name="Bild 36"/>
          <p:cNvPicPr>
            <a:picLocks noChangeAspect="1"/>
          </p:cNvPicPr>
          <p:nvPr/>
        </p:nvPicPr>
        <p:blipFill rotWithShape="1">
          <a:blip r:embed="rId7"/>
          <a:srcRect l="9835" r="1682"/>
          <a:stretch/>
        </p:blipFill>
        <p:spPr>
          <a:xfrm>
            <a:off x="5438774" y="3219822"/>
            <a:ext cx="987463" cy="11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043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“The betterment of society is not a job to be left to a few. It’s a responsibility to be shared by all.</a:t>
            </a:r>
            <a:r>
              <a:rPr lang="en-US" dirty="0" smtClean="0"/>
              <a:t>”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David Packard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880574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itle with content">
  <a:themeElements>
    <a:clrScheme name="Custom 214">
      <a:dk1>
        <a:sysClr val="windowText" lastClr="000000"/>
      </a:dk1>
      <a:lt1>
        <a:sysClr val="window" lastClr="FFFFFF"/>
      </a:lt1>
      <a:dk2>
        <a:srgbClr val="0096D6"/>
      </a:dk2>
      <a:lt2>
        <a:srgbClr val="E5E8E8"/>
      </a:lt2>
      <a:accent1>
        <a:srgbClr val="0096D6"/>
      </a:accent1>
      <a:accent2>
        <a:srgbClr val="F05332"/>
      </a:accent2>
      <a:accent3>
        <a:srgbClr val="822980"/>
      </a:accent3>
      <a:accent4>
        <a:srgbClr val="87898B"/>
      </a:accent4>
      <a:accent5>
        <a:srgbClr val="B9B8BB"/>
      </a:accent5>
      <a:accent6>
        <a:srgbClr val="008B2B"/>
      </a:accent6>
      <a:hlink>
        <a:srgbClr val="0096D6"/>
      </a:hlink>
      <a:folHlink>
        <a:srgbClr val="0096D6"/>
      </a:folHlink>
    </a:clrScheme>
    <a:fontScheme name="HP Simplified">
      <a:majorFont>
        <a:latin typeface="HP Simplified"/>
        <a:ea typeface=""/>
        <a:cs typeface=""/>
      </a:majorFont>
      <a:minorFont>
        <a:latin typeface="HP Simplifie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2700" cmpd="sng">
          <a:solidFill>
            <a:schemeClr val="tx1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 marL="0" defTabSz="430213">
          <a:spcAft>
            <a:spcPts val="400"/>
          </a:spcAft>
          <a:buSzPct val="100000"/>
          <a:defRPr sz="1600" dirty="0" smtClean="0">
            <a:solidFill>
              <a:srgbClr val="000000"/>
            </a:solidFill>
            <a:latin typeface="HP Simplified" pitchFamily="34" charset="0"/>
            <a:cs typeface="HP Simplified" pitchFamily="34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HP Theme colors">
      <a:dk1>
        <a:sysClr val="windowText" lastClr="000000"/>
      </a:dk1>
      <a:lt1>
        <a:sysClr val="window" lastClr="FFFFFF"/>
      </a:lt1>
      <a:dk2>
        <a:srgbClr val="000000"/>
      </a:dk2>
      <a:lt2>
        <a:srgbClr val="EEECE1"/>
      </a:lt2>
      <a:accent1>
        <a:srgbClr val="0096D6"/>
      </a:accent1>
      <a:accent2>
        <a:srgbClr val="F05332"/>
      </a:accent2>
      <a:accent3>
        <a:srgbClr val="B7CA34"/>
      </a:accent3>
      <a:accent4>
        <a:srgbClr val="87898B"/>
      </a:accent4>
      <a:accent5>
        <a:srgbClr val="B9B8BB"/>
      </a:accent5>
      <a:accent6>
        <a:srgbClr val="E5E8E8"/>
      </a:accent6>
      <a:hlink>
        <a:srgbClr val="0096D6"/>
      </a:hlink>
      <a:folHlink>
        <a:srgbClr val="0096D6"/>
      </a:folHlink>
    </a:clrScheme>
    <a:fontScheme name="HP Simplified">
      <a:majorFont>
        <a:latin typeface="HP Simplified"/>
        <a:ea typeface=""/>
        <a:cs typeface=""/>
      </a:majorFont>
      <a:minorFont>
        <a:latin typeface="HP Simplifie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</TotalTime>
  <Words>1460</Words>
  <Application>Microsoft Office PowerPoint</Application>
  <PresentationFormat>On-screen Show (16:9)</PresentationFormat>
  <Paragraphs>259</Paragraphs>
  <Slides>22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Title with content</vt:lpstr>
      <vt:lpstr>HP LIFE e-Learning:  Your Open Educational Resource</vt:lpstr>
      <vt:lpstr>HP LIFE e-Learning for entrepreneurs </vt:lpstr>
      <vt:lpstr>HP LIFE e-Learning </vt:lpstr>
      <vt:lpstr>HP LIFE e-Learning </vt:lpstr>
      <vt:lpstr>But so much more than content … an experience</vt:lpstr>
      <vt:lpstr>HP LIFE e-Learning – course structure</vt:lpstr>
      <vt:lpstr>HP LIFE e-Learning – course structure</vt:lpstr>
      <vt:lpstr>HP LIFE e-Learning – course structure</vt:lpstr>
      <vt:lpstr>HP LIFE e-Learning – course structure</vt:lpstr>
      <vt:lpstr>HP LIFE e-Learning – course structure</vt:lpstr>
      <vt:lpstr>HP LIFE e-Learning – course structure</vt:lpstr>
      <vt:lpstr>HP LIFE e-Learning – course structure</vt:lpstr>
      <vt:lpstr>HP LIFE e-Learning – use</vt:lpstr>
      <vt:lpstr>HP LIFE e-Learning – pedagogies</vt:lpstr>
      <vt:lpstr>Supplement curriculum – example</vt:lpstr>
      <vt:lpstr>Group coach – example</vt:lpstr>
      <vt:lpstr>1:1 coach or mentor – example </vt:lpstr>
      <vt:lpstr>Flip the classroom – example</vt:lpstr>
      <vt:lpstr>HP LIFE network of institutional collaborators</vt:lpstr>
      <vt:lpstr>The HP LIFE e-Learning Ambition </vt:lpstr>
      <vt:lpstr>HP LIFE demonstrated impact</vt:lpstr>
      <vt:lpstr>“The betterment of society is not a job to be left to a few. It’s a responsibility to be shared by all.”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HP LIFE Overview Presentation</dc:title>
  <dc:creator>Johnson, Greg (Brand Strategy)</dc:creator>
  <cp:lastModifiedBy>debbie ledbetter</cp:lastModifiedBy>
  <cp:revision>1155</cp:revision>
  <cp:lastPrinted>2012-04-13T15:38:33Z</cp:lastPrinted>
  <dcterms:created xsi:type="dcterms:W3CDTF">2013-01-17T20:08:30Z</dcterms:created>
  <dcterms:modified xsi:type="dcterms:W3CDTF">2013-12-04T23:12:12Z</dcterms:modified>
</cp:coreProperties>
</file>